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1"/>
  </p:sldMasterIdLst>
  <p:notesMasterIdLst>
    <p:notesMasterId r:id="rId123"/>
  </p:notesMasterIdLst>
  <p:handoutMasterIdLst>
    <p:handoutMasterId r:id="rId124"/>
  </p:handoutMasterIdLst>
  <p:sldIdLst>
    <p:sldId id="370" r:id="rId2"/>
    <p:sldId id="348" r:id="rId3"/>
    <p:sldId id="478" r:id="rId4"/>
    <p:sldId id="476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479" r:id="rId26"/>
    <p:sldId id="371" r:id="rId27"/>
    <p:sldId id="372" r:id="rId28"/>
    <p:sldId id="373" r:id="rId29"/>
    <p:sldId id="374" r:id="rId30"/>
    <p:sldId id="375" r:id="rId31"/>
    <p:sldId id="376" r:id="rId32"/>
    <p:sldId id="480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481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482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20" r:id="rId71"/>
    <p:sldId id="421" r:id="rId72"/>
    <p:sldId id="422" r:id="rId73"/>
    <p:sldId id="423" r:id="rId74"/>
    <p:sldId id="424" r:id="rId75"/>
    <p:sldId id="514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496" r:id="rId86"/>
    <p:sldId id="497" r:id="rId87"/>
    <p:sldId id="498" r:id="rId88"/>
    <p:sldId id="499" r:id="rId89"/>
    <p:sldId id="500" r:id="rId90"/>
    <p:sldId id="501" r:id="rId91"/>
    <p:sldId id="502" r:id="rId92"/>
    <p:sldId id="503" r:id="rId93"/>
    <p:sldId id="504" r:id="rId94"/>
    <p:sldId id="505" r:id="rId95"/>
    <p:sldId id="506" r:id="rId96"/>
    <p:sldId id="507" r:id="rId97"/>
    <p:sldId id="508" r:id="rId98"/>
    <p:sldId id="509" r:id="rId99"/>
    <p:sldId id="510" r:id="rId100"/>
    <p:sldId id="511" r:id="rId101"/>
    <p:sldId id="512" r:id="rId102"/>
    <p:sldId id="513" r:id="rId103"/>
    <p:sldId id="485" r:id="rId104"/>
    <p:sldId id="427" r:id="rId105"/>
    <p:sldId id="428" r:id="rId106"/>
    <p:sldId id="429" r:id="rId107"/>
    <p:sldId id="430" r:id="rId108"/>
    <p:sldId id="431" r:id="rId109"/>
    <p:sldId id="432" r:id="rId110"/>
    <p:sldId id="433" r:id="rId111"/>
    <p:sldId id="434" r:id="rId112"/>
    <p:sldId id="435" r:id="rId113"/>
    <p:sldId id="463" r:id="rId114"/>
    <p:sldId id="436" r:id="rId115"/>
    <p:sldId id="437" r:id="rId116"/>
    <p:sldId id="438" r:id="rId117"/>
    <p:sldId id="464" r:id="rId118"/>
    <p:sldId id="440" r:id="rId119"/>
    <p:sldId id="439" r:id="rId120"/>
    <p:sldId id="441" r:id="rId121"/>
    <p:sldId id="258" r:id="rId122"/>
  </p:sldIdLst>
  <p:sldSz cx="9144000" cy="6858000" type="screen4x3"/>
  <p:notesSz cx="7099300" cy="10234613"/>
  <p:custDataLst>
    <p:tags r:id="rId1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E6"/>
    <a:srgbClr val="FF0066"/>
    <a:srgbClr val="DEE6ED"/>
    <a:srgbClr val="C8D8E6"/>
    <a:srgbClr val="23476E"/>
    <a:srgbClr val="23214A"/>
    <a:srgbClr val="969696"/>
    <a:srgbClr val="FDEA5D"/>
    <a:srgbClr val="4086BF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7" autoAdjust="0"/>
  </p:normalViewPr>
  <p:slideViewPr>
    <p:cSldViewPr snapToObjects="1" showGuides="1">
      <p:cViewPr varScale="1">
        <p:scale>
          <a:sx n="88" d="100"/>
          <a:sy n="88" d="100"/>
        </p:scale>
        <p:origin x="1200" y="53"/>
      </p:cViewPr>
      <p:guideLst>
        <p:guide orient="horz" pos="799"/>
        <p:guide orient="horz" pos="4020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3282" y="-12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Verdana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2018. All rights reserved.</a:t>
            </a:r>
          </a:p>
          <a:p>
            <a:pPr algn="ctr"/>
            <a:r>
              <a:rPr lang="en-US" sz="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restricted</a:t>
            </a:r>
            <a:endParaRPr lang="en-US" sz="8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2018-11-18</a:t>
            </a:r>
          </a:p>
          <a:p>
            <a:pPr algn="l"/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C58D39F9-DC77-4BF5-B1EC-BE12E526A4D2}" type="slidenum"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3305" y="1012850"/>
            <a:ext cx="6191969" cy="46439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Verdan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</a:endParaRPr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2018-11-18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A5E1CB4-6977-43BF-ACA9-CC28B9D6A559}" type="slidenum">
              <a:rPr lang="en-US" smtClean="0"/>
              <a:pPr/>
              <a:t>‹#›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88B55-8CC7-4170-A4CA-501B8B2BEF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59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562F4-B730-4EBB-9758-FD35165F7D0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7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72A80-88AE-4581-9C3D-D66B035DC4D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892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4D55-8848-4EF9-9E11-319BD647105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408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85E7D-52DB-457D-BCAF-0FEE5BCD226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937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0E67F-C749-46BB-BD11-699BA160B91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66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45D9B-71A0-4838-AEFE-D9E4850202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667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E65AE-46C0-443A-88D5-3AE10DE303A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713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E102-7CC6-4BBD-B6FC-6AEF9103D4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33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81E34-89F8-44B2-8F1E-A228B8358F6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072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64954-5C02-4FD3-85DD-178F4F35082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2018-11-18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72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3305C-4EC4-41A9-A668-BC1407866AA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3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2C97C-C132-44DA-B117-7244199F4D3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20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CA53-AB6D-471A-84FA-4263F3C1AF7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836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0D16E-DB7F-4790-9933-091E7CEB74E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334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DBF59-0DBF-4232-94F0-276725A108B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177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256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06FF2-C0CB-44AD-9924-996353684862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5025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73284-0907-45C5-9A3E-4774837CEA6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238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FFF33-9E53-45C6-A5D6-1F91073734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11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AEAFD-2D27-4482-9D35-431B096E384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44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844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ECCCA-1B46-4F92-AE30-F335BA436EF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531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38681-5B6C-4648-BB7F-BB841042AFF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1278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294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0F14D-E064-4D38-A12D-FF9D39E3DFD2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7101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34F60-2E41-40EC-8C75-A8D9F8B04AC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760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29F04-9043-4901-ADA8-E5992D0FAF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387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EDF9C-E208-49AF-961E-0E1F53756B7A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138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DAD82-994B-4300-A5F0-214F6AC8BC60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63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1E6E3-9451-4449-A113-748B4B217E0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986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65741-3C55-4F8F-8BB4-1FDC292D3890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612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7D7FD-16D5-48B5-A534-A855E7BF2B6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78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0DD28-B8B3-4BC7-B5B7-7E5C2B551A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7233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09D15-5EFB-4147-A28A-12C3F736837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9399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0F90B-35C3-4EF7-B213-9E6C5259081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05223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9EC9C-2AED-4D6E-B13A-44EB72A96E01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708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C14C0-DCFF-410A-A18B-83909589EA6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0272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D958A-126F-4444-A7E8-79DC315FF4B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894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0073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8F277-2FF2-446A-A11A-DEE5912EF0AA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581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7B810-217E-4227-B044-BD51D152FE0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250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C20D9-C672-4B97-BF1D-93EB6CBF2B43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76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9927F-A7F2-4C70-9A11-69153064C21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2359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BA318-52BE-44F2-9420-3A1A98AC13A8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246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06656-CE1C-4073-9870-48AC9CF5D5D2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3387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EA771-EB47-46BF-A7BF-9D92F646006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1188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6238-03FC-41B4-AACF-D2111B7B949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926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1B746-D0C9-4896-8DF1-C52D72AECF71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6555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0960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BCE2C-A731-4A15-8D79-57E6F090F84B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5362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5659-C896-4364-9256-46F2A807AF49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4973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E4BE-707A-4DD0-875B-580099F15F70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38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4928C-89DF-43BA-B374-53FA5FB68715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23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1E2B5-16B7-4E35-ADFE-39A0BFD8D31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3133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C78D-DE53-45BD-A415-B12909C6A633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2939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31F4E-128B-4364-9BB7-06E2DBA75452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5179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66250-B23B-4387-AFFC-CDA309357FC3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8031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C5FD-8835-40F8-ABEA-CABBB4B82A18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4821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4BA8B-D067-4280-93BB-7ED97E1E41D8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95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92DB7-1A46-49D7-A6E0-2F48EC3AE951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2030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A9111-1970-4F32-A878-BBD63BEECFAA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6713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7E6D-ECD8-4A13-B30C-4E7EF8E6918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0070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110D6-03B8-4E29-89DD-FC27E8478BC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268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B7C77-8AE5-44DC-9F98-8BD65AE4CB1B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9DC9E-EFF4-40A5-AEA5-C63EE9E403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5630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948B0-B0EA-4C02-AE3C-82161318C78B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3165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A3AF1-AFE2-48B5-8BBF-7AD9F5A7854F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1005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51D1A-6CBB-4C6A-8649-38B2A2D618FF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5917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C7F75-CD6A-44B5-9BB4-47CC8EBF5C1C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9659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A4478-9DBF-4306-B9C9-04AA4BDBD18B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148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849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62A09-8668-4FFA-9A66-5A77C8F1576E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808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563E2-B9C3-4CA9-B007-BB617B8090CA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5669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817C0-C9CC-4108-A19F-9C3111302D94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2262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E7212-6708-4165-AA25-6BE8A2BD8512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546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1B03B-EF63-4769-A0E5-77BBC63887C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046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1B18A-10AE-4E15-A5FF-9448ED1CBA4B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9858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54FE3-711F-4332-8138-96B0143D69EB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1448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E2883-2672-46DF-8E53-BF3B85B40F28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8929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96A9D-18A5-415F-805D-2A735B16642F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8657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22C07-C561-4AEE-8669-F5F7B733EDC1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33371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439988" y="1028700"/>
            <a:ext cx="9750425" cy="73136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94C1B-58D3-47B5-BEC9-6A30D8399CF5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1998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8" name="IFXSHAPE"/>
          <p:cNvSpPr>
            <a:spLocks noGrp="1"/>
          </p:cNvSpPr>
          <p:nvPr>
            <p:ph type="body" idx="3"/>
          </p:nvPr>
        </p:nvSpPr>
        <p:spPr>
          <a:xfrm>
            <a:off x="453306" y="5868498"/>
            <a:ext cx="6191968" cy="367200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2018-11-18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1A5E1CB4-6977-43BF-ACA9-CC28B9D6A559}" type="slidenum">
              <a:rPr lang="en-US" smtClean="0"/>
              <a:pPr/>
              <a:t>121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0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322F2-053D-46DA-AA95-088D46D6307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45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Title Slide">
    <p:bg>
      <p:bgPr>
        <a:blipFill dpi="0" rotWithShape="1">
          <a:blip r:embed="rId2" cstate="print">
            <a:lum/>
          </a:blip>
          <a:srcRect/>
          <a:stretch>
            <a:fillRect l="80000" t="85000" r="5200" b="62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6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8"/>
          </a:xfrm>
          <a:prstGeom prst="rect">
            <a:avLst/>
          </a:prstGeom>
        </p:spPr>
      </p:pic>
      <p:sp>
        <p:nvSpPr>
          <p:cNvPr id="9" name="IFXSHAPE"/>
          <p:cNvSpPr>
            <a:spLocks noGrp="1"/>
          </p:cNvSpPr>
          <p:nvPr>
            <p:ph type="ctrTitle" hasCustomPrompt="1"/>
          </p:nvPr>
        </p:nvSpPr>
        <p:spPr>
          <a:xfrm>
            <a:off x="250825" y="1268413"/>
            <a:ext cx="7128390" cy="1440000"/>
          </a:xfr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48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endParaRPr lang="en-GB" dirty="0"/>
          </a:p>
        </p:txBody>
      </p:sp>
      <p:sp>
        <p:nvSpPr>
          <p:cNvPr id="10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252000" y="2780927"/>
            <a:ext cx="7128390" cy="93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57650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- restricted -</a:t>
            </a:r>
            <a:endParaRPr lang="de-DE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5E4114A-1A19-4468-B202-603CA180877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1268413"/>
            <a:ext cx="2808288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1268413"/>
            <a:ext cx="273685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1268413"/>
            <a:ext cx="280831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56AB2CD-1132-4F51-9B54-7E209148EF3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952750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8" y="2781299"/>
            <a:ext cx="25923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8" y="2781299"/>
            <a:ext cx="28082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86C4800-FD06-4B00-B259-E102EC47109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F790EBFB-4A26-46A1-BDF3-94EFD0FD05B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6FF0591-107D-48E5-9674-1D242ED64D0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A9B85737-BB9B-49B7-87D9-78E9C1020A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468F955E-51F6-417C-A5F9-87EFBD89665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2017-04-13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93466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8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C655DE4-4F67-4CCD-A04A-ABEC3B157EE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IFXSHAPE"/>
          <p:cNvSpPr>
            <a:spLocks noGrp="1"/>
          </p:cNvSpPr>
          <p:nvPr>
            <p:ph sz="half" idx="2"/>
          </p:nvPr>
        </p:nvSpPr>
        <p:spPr>
          <a:xfrm>
            <a:off x="73026" y="1136441"/>
            <a:ext cx="30816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IFXSHAPE"/>
          <p:cNvSpPr>
            <a:spLocks noGrp="1"/>
          </p:cNvSpPr>
          <p:nvPr>
            <p:ph sz="half" idx="3"/>
          </p:nvPr>
        </p:nvSpPr>
        <p:spPr>
          <a:xfrm>
            <a:off x="4709160" y="1577341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2017-04-13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166806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C0FDFD6-934C-4486-B514-1934BE0C566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8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2017-04-13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083870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FF77AAF0-42FD-471D-9B0D-13697EF9FA0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2017-04-13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735211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F0CE753-06AD-4036-AD96-704E1D61D63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FX_Presentati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457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4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2" name="Rechteck 15"/>
          <p:cNvSpPr/>
          <p:nvPr/>
        </p:nvSpPr>
        <p:spPr bwMode="auto">
          <a:xfrm>
            <a:off x="-12440" y="6096"/>
            <a:ext cx="9156439" cy="68519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Freihandform 17"/>
          <p:cNvSpPr/>
          <p:nvPr/>
        </p:nvSpPr>
        <p:spPr bwMode="auto">
          <a:xfrm>
            <a:off x="-18742" y="-6179"/>
            <a:ext cx="9170491" cy="5134711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289 w 9162742"/>
              <a:gd name="connsiteY0" fmla="*/ 5433024 h 5433024"/>
              <a:gd name="connsiteX1" fmla="*/ 9162742 w 9162742"/>
              <a:gd name="connsiteY1" fmla="*/ 3663696 h 5433024"/>
              <a:gd name="connsiteX2" fmla="*/ 9162742 w 9162742"/>
              <a:gd name="connsiteY2" fmla="*/ 0 h 5433024"/>
              <a:gd name="connsiteX3" fmla="*/ 6302 w 9162742"/>
              <a:gd name="connsiteY3" fmla="*/ 6178 h 5433024"/>
              <a:gd name="connsiteX4" fmla="*/ 289 w 9162742"/>
              <a:gd name="connsiteY4" fmla="*/ 5433024 h 5433024"/>
              <a:gd name="connsiteX0" fmla="*/ 289 w 9170491"/>
              <a:gd name="connsiteY0" fmla="*/ 5433024 h 5433024"/>
              <a:gd name="connsiteX1" fmla="*/ 9170491 w 9170491"/>
              <a:gd name="connsiteY1" fmla="*/ 5035296 h 5433024"/>
              <a:gd name="connsiteX2" fmla="*/ 9162742 w 9170491"/>
              <a:gd name="connsiteY2" fmla="*/ 0 h 5433024"/>
              <a:gd name="connsiteX3" fmla="*/ 6302 w 9170491"/>
              <a:gd name="connsiteY3" fmla="*/ 6178 h 5433024"/>
              <a:gd name="connsiteX4" fmla="*/ 289 w 9170491"/>
              <a:gd name="connsiteY4" fmla="*/ 5433024 h 5433024"/>
              <a:gd name="connsiteX0" fmla="*/ 172 w 9178256"/>
              <a:gd name="connsiteY0" fmla="*/ 5565580 h 5565580"/>
              <a:gd name="connsiteX1" fmla="*/ 9178256 w 9178256"/>
              <a:gd name="connsiteY1" fmla="*/ 5035296 h 5565580"/>
              <a:gd name="connsiteX2" fmla="*/ 9170507 w 9178256"/>
              <a:gd name="connsiteY2" fmla="*/ 0 h 5565580"/>
              <a:gd name="connsiteX3" fmla="*/ 14067 w 9178256"/>
              <a:gd name="connsiteY3" fmla="*/ 6178 h 5565580"/>
              <a:gd name="connsiteX4" fmla="*/ 172 w 9178256"/>
              <a:gd name="connsiteY4" fmla="*/ 5565580 h 5565580"/>
              <a:gd name="connsiteX0" fmla="*/ 290 w 9170491"/>
              <a:gd name="connsiteY0" fmla="*/ 5534990 h 5534990"/>
              <a:gd name="connsiteX1" fmla="*/ 9170491 w 9170491"/>
              <a:gd name="connsiteY1" fmla="*/ 5035296 h 5534990"/>
              <a:gd name="connsiteX2" fmla="*/ 9162742 w 9170491"/>
              <a:gd name="connsiteY2" fmla="*/ 0 h 5534990"/>
              <a:gd name="connsiteX3" fmla="*/ 6302 w 9170491"/>
              <a:gd name="connsiteY3" fmla="*/ 6178 h 5534990"/>
              <a:gd name="connsiteX4" fmla="*/ 290 w 9170491"/>
              <a:gd name="connsiteY4" fmla="*/ 5534990 h 553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491" h="5534990">
                <a:moveTo>
                  <a:pt x="290" y="5534990"/>
                </a:moveTo>
                <a:lnTo>
                  <a:pt x="9170491" y="5035296"/>
                </a:lnTo>
                <a:lnTo>
                  <a:pt x="9162742" y="0"/>
                </a:lnTo>
                <a:lnTo>
                  <a:pt x="6302" y="6178"/>
                </a:lnTo>
                <a:cubicBezTo>
                  <a:pt x="8417" y="1359463"/>
                  <a:pt x="-1825" y="4181705"/>
                  <a:pt x="290" y="553499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6" name="Grafik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495" y="5608161"/>
            <a:ext cx="1401611" cy="735566"/>
          </a:xfrm>
          <a:prstGeom prst="rect">
            <a:avLst/>
          </a:prstGeom>
        </p:spPr>
      </p:pic>
      <p:grpSp>
        <p:nvGrpSpPr>
          <p:cNvPr id="28" name="Gruppieren 30"/>
          <p:cNvGrpSpPr/>
          <p:nvPr/>
        </p:nvGrpSpPr>
        <p:grpSpPr>
          <a:xfrm>
            <a:off x="-18743" y="-6178"/>
            <a:ext cx="9186261" cy="5134710"/>
            <a:chOff x="-18745" y="-6181"/>
            <a:chExt cx="9186261" cy="5134712"/>
          </a:xfrm>
        </p:grpSpPr>
        <p:cxnSp>
          <p:nvCxnSpPr>
            <p:cNvPr id="29" name="Gerade Verbindung 31"/>
            <p:cNvCxnSpPr/>
            <p:nvPr/>
          </p:nvCxnSpPr>
          <p:spPr>
            <a:xfrm>
              <a:off x="1907702" y="4417344"/>
              <a:ext cx="216024" cy="71118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34"/>
            <p:cNvCxnSpPr/>
            <p:nvPr/>
          </p:nvCxnSpPr>
          <p:spPr>
            <a:xfrm>
              <a:off x="-18745" y="3034790"/>
              <a:ext cx="1926447" cy="138255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6"/>
            <p:cNvCxnSpPr/>
            <p:nvPr/>
          </p:nvCxnSpPr>
          <p:spPr>
            <a:xfrm flipH="1">
              <a:off x="1907702" y="2346686"/>
              <a:ext cx="7244048" cy="207065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8"/>
            <p:cNvCxnSpPr/>
            <p:nvPr/>
          </p:nvCxnSpPr>
          <p:spPr>
            <a:xfrm>
              <a:off x="8332180" y="-6181"/>
              <a:ext cx="835336" cy="164077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lipse 39"/>
            <p:cNvSpPr/>
            <p:nvPr/>
          </p:nvSpPr>
          <p:spPr bwMode="auto">
            <a:xfrm>
              <a:off x="1840774" y="4327580"/>
              <a:ext cx="144016" cy="1728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4" name="Gerade Verbindung 40"/>
            <p:cNvCxnSpPr/>
            <p:nvPr/>
          </p:nvCxnSpPr>
          <p:spPr>
            <a:xfrm flipH="1">
              <a:off x="6156174" y="6096"/>
              <a:ext cx="1142318" cy="489186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IFXSHAPE"/>
          <p:cNvSpPr>
            <a:spLocks noGrp="1"/>
          </p:cNvSpPr>
          <p:nvPr>
            <p:ph type="ctrTitle" hasCustomPrompt="1"/>
          </p:nvPr>
        </p:nvSpPr>
        <p:spPr>
          <a:xfrm>
            <a:off x="250826" y="1268413"/>
            <a:ext cx="6481415" cy="1440000"/>
          </a:xfr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36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br>
              <a:rPr lang="en-GB" noProof="0" dirty="0" smtClean="0"/>
            </a:br>
            <a:endParaRPr lang="en-GB" dirty="0"/>
          </a:p>
        </p:txBody>
      </p:sp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02408" y="5580437"/>
            <a:ext cx="6888336" cy="93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37032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32369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C04883F1-641B-4959-AA5A-7145CE5F444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ctrTitle"/>
          </p:nvPr>
        </p:nvSpPr>
        <p:spPr>
          <a:xfrm>
            <a:off x="1066008" y="1483024"/>
            <a:ext cx="70119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IFXSHAPE"/>
          <p:cNvSpPr>
            <a:spLocks noGrp="1"/>
          </p:cNvSpPr>
          <p:nvPr>
            <p:ph type="subTitle" idx="4"/>
          </p:nvPr>
        </p:nvSpPr>
        <p:spPr>
          <a:xfrm>
            <a:off x="1371600" y="3840482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2017-04-13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34711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1418937" y="683559"/>
            <a:ext cx="6234545" cy="161028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1905" rIns="0" bIns="0" anchor="t"/>
          <a:lstStyle>
            <a:lvl1pPr marL="0" marR="0" indent="0" algn="ctr">
              <a:lnSpc>
                <a:spcPts val="4412"/>
              </a:lnSpc>
              <a:spcAft>
                <a:spcPts val="8242"/>
              </a:spcAft>
              <a:defRPr/>
            </a:lvl1pPr>
          </a:lstStyle>
          <a:p>
            <a:pPr marL="0" marR="0" indent="0" algn="ctr">
              <a:lnSpc>
                <a:spcPts val="5000"/>
              </a:lnSpc>
              <a:spcAft>
                <a:spcPts val="9340"/>
              </a:spcAft>
            </a:pPr>
            <a:r>
              <a:rPr lang="en-US" sz="3883" spc="0">
                <a:solidFill>
                  <a:srgbClr val="080303"/>
                </a:solidFill>
                <a:latin typeface="Times New Roman" panose="02020603050405020304" pitchFamily="1"/>
              </a:rPr>
              <a:t>Multi-armed bandit problem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>
          <a:xfrm>
            <a:off x="6062518" y="2613773"/>
            <a:ext cx="989445" cy="35242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5715" rIns="0" bIns="0" anchor="t"/>
          <a:lstStyle>
            <a:lvl1pPr marL="0" marR="0" indent="0" algn="l">
              <a:lnSpc>
                <a:spcPts val="2735"/>
              </a:lnSpc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3100"/>
              </a:lnSpc>
              <a:spcAft>
                <a:spcPts val="0"/>
              </a:spcAft>
            </a:pPr>
            <a:r>
              <a:rPr lang="en-US" sz="2427" b="1" spc="-110">
                <a:solidFill>
                  <a:srgbClr val="FFFFFF"/>
                </a:solidFill>
                <a:latin typeface="Calibri" panose="02020603050405020304" pitchFamily="2"/>
              </a:rPr>
              <a:t>money! </a:t>
            </a:r>
          </a:p>
        </p:txBody>
      </p:sp>
    </p:spTree>
    <p:extLst>
      <p:ext uri="{BB962C8B-B14F-4D97-AF65-F5344CB8AC3E}">
        <p14:creationId xmlns:p14="http://schemas.microsoft.com/office/powerpoint/2010/main" val="1081392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12618" y="683559"/>
            <a:ext cx="8104909" cy="986118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1905" rIns="0" bIns="0" anchor="t"/>
          <a:lstStyle>
            <a:lvl1pPr marL="0" marR="0" indent="0" algn="ctr">
              <a:lnSpc>
                <a:spcPts val="4412"/>
              </a:lnSpc>
              <a:spcAft>
                <a:spcPts val="3287"/>
              </a:spcAft>
              <a:defRPr/>
            </a:lvl1pPr>
          </a:lstStyle>
          <a:p>
            <a:pPr marL="0" marR="0" indent="0" algn="ctr">
              <a:lnSpc>
                <a:spcPts val="5000"/>
              </a:lnSpc>
              <a:spcAft>
                <a:spcPts val="3725"/>
              </a:spcAft>
            </a:pPr>
            <a:r>
              <a:rPr lang="en-US" sz="3883" spc="0">
                <a:solidFill>
                  <a:srgbClr val="070203"/>
                </a:solidFill>
                <a:latin typeface="Times New Roman" panose="02020603050405020304" pitchFamily="1"/>
              </a:rPr>
              <a:t>Multi-armed bandit problem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>
          <a:xfrm>
            <a:off x="512618" y="1669677"/>
            <a:ext cx="8104909" cy="31488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6454932" marR="0" indent="0" algn="l">
              <a:lnSpc>
                <a:spcPts val="2382"/>
              </a:lnSpc>
              <a:spcAft>
                <a:spcPts val="0"/>
              </a:spcAft>
              <a:defRPr/>
            </a:lvl1pPr>
          </a:lstStyle>
          <a:p>
            <a:pPr marL="7315200" marR="0" indent="0" algn="l">
              <a:lnSpc>
                <a:spcPts val="2700"/>
              </a:lnSpc>
              <a:spcAft>
                <a:spcPts val="0"/>
              </a:spcAft>
            </a:pPr>
            <a:r>
              <a:rPr lang="en-US" sz="2471" b="1" spc="-9">
                <a:solidFill>
                  <a:srgbClr val="070203"/>
                </a:solidFill>
                <a:latin typeface="Times New Roman" panose="02020603050405020304" pitchFamily="1"/>
              </a:rPr>
              <a:t>Actions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512618" y="4897531"/>
            <a:ext cx="8104909" cy="152344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282403" algn="l">
              <a:lnSpc>
                <a:spcPts val="2647"/>
              </a:lnSpc>
              <a:spcBef>
                <a:spcPts val="388"/>
              </a:spcBef>
              <a:spcAft>
                <a:spcPts val="547"/>
              </a:spcAft>
              <a:buFont typeface="Symbol"/>
              <a:buChar char="·"/>
              <a:defRPr/>
            </a:lvl1pPr>
          </a:lstStyle>
          <a:p>
            <a:pPr marL="0" marR="0" indent="0" algn="r">
              <a:lnSpc>
                <a:spcPts val="3000"/>
              </a:lnSpc>
              <a:spcAft>
                <a:spcPts val="0"/>
              </a:spcAft>
            </a:pPr>
            <a:r>
              <a:rPr lang="en-US" sz="2471" b="1" spc="-9">
                <a:solidFill>
                  <a:srgbClr val="070203"/>
                </a:solidFill>
                <a:latin typeface="Times New Roman" panose="02020603050405020304" pitchFamily="1"/>
              </a:rPr>
              <a:t>Sequence of trials </a:t>
            </a:r>
          </a:p>
          <a:p>
            <a:pPr marL="0" marR="0" indent="320040" algn="l">
              <a:lnSpc>
                <a:spcPts val="3000"/>
              </a:lnSpc>
              <a:spcBef>
                <a:spcPts val="3415"/>
              </a:spcBef>
              <a:spcAft>
                <a:spcPts val="0"/>
              </a:spcAft>
              <a:buFont typeface="Symbol"/>
              <a:buChar char="·"/>
            </a:pPr>
            <a:r>
              <a:rPr lang="en-US" sz="2118" b="1" spc="0">
                <a:solidFill>
                  <a:srgbClr val="006FC0"/>
                </a:solidFill>
                <a:latin typeface="Times New Roman" panose="02020603050405020304" pitchFamily="1"/>
              </a:rPr>
              <a:t>Trade-off between Exploration and Exploitation </a:t>
            </a:r>
          </a:p>
          <a:p>
            <a:pPr marL="0" marR="0" indent="320040" algn="l">
              <a:lnSpc>
                <a:spcPts val="3000"/>
              </a:lnSpc>
              <a:spcBef>
                <a:spcPts val="440"/>
              </a:spcBef>
              <a:spcAft>
                <a:spcPts val="620"/>
              </a:spcAft>
              <a:buFont typeface="Symbol"/>
              <a:buChar char="·"/>
            </a:pPr>
            <a:r>
              <a:rPr lang="en-US" sz="2118" b="1" spc="0">
                <a:solidFill>
                  <a:srgbClr val="FF0000"/>
                </a:solidFill>
                <a:latin typeface="Times New Roman" panose="02020603050405020304" pitchFamily="1"/>
              </a:rPr>
              <a:t>Regret = Player reward – Reward of best action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>
          <a:xfrm>
            <a:off x="5533737" y="2764491"/>
            <a:ext cx="1418359" cy="35298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2735"/>
              </a:lnSpc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3100"/>
              </a:lnSpc>
              <a:spcAft>
                <a:spcPts val="0"/>
              </a:spcAft>
            </a:pPr>
            <a:r>
              <a:rPr lang="en-US" sz="2471" b="1" spc="-62">
                <a:solidFill>
                  <a:srgbClr val="070203"/>
                </a:solidFill>
                <a:latin typeface="Times New Roman" panose="02020603050405020304" pitchFamily="1"/>
              </a:rPr>
              <a:t>Reward(s) </a:t>
            </a:r>
          </a:p>
        </p:txBody>
      </p:sp>
    </p:spTree>
    <p:extLst>
      <p:ext uri="{BB962C8B-B14F-4D97-AF65-F5344CB8AC3E}">
        <p14:creationId xmlns:p14="http://schemas.microsoft.com/office/powerpoint/2010/main" val="3585792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_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>
          <a:xfrm>
            <a:off x="4862368" y="2639545"/>
            <a:ext cx="3856182" cy="1067921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anchor="t">
            <a:normAutofit fontScale="85000"/>
          </a:bodyPr>
          <a:lstStyle>
            <a:lvl1pPr marL="443777" marR="0" indent="403433" algn="l">
              <a:lnSpc>
                <a:spcPts val="2030"/>
              </a:lnSpc>
              <a:spcBef>
                <a:spcPts val="13"/>
              </a:spcBef>
              <a:spcAft>
                <a:spcPts val="0"/>
              </a:spcAft>
              <a:buFont typeface="Tahoma"/>
              <a:buAutoNum type="arabicPeriod"/>
              <a:defRPr/>
            </a:lvl1pPr>
          </a:lstStyle>
          <a:p>
            <a:pPr marL="45720" marR="0" indent="0" algn="l">
              <a:lnSpc>
                <a:spcPts val="3400"/>
              </a:lnSpc>
              <a:spcAft>
                <a:spcPts val="0"/>
              </a:spcAft>
            </a:pPr>
            <a:r>
              <a:rPr lang="en-US" sz="2471" spc="18">
                <a:solidFill>
                  <a:srgbClr val="000000"/>
                </a:solidFill>
                <a:latin typeface="Tahoma" panose="02020603050405020304" pitchFamily="2"/>
              </a:rPr>
              <a:t>Bayesian optimization </a:t>
            </a:r>
          </a:p>
          <a:p>
            <a:pPr marL="502920" marR="0" indent="274320" algn="l">
              <a:lnSpc>
                <a:spcPts val="1900"/>
              </a:lnSpc>
              <a:spcBef>
                <a:spcPts val="255"/>
              </a:spcBef>
              <a:spcAft>
                <a:spcPts val="0"/>
              </a:spcAft>
              <a:buFont typeface="Tahoma"/>
              <a:buAutoNum type="arabicPeriod"/>
            </a:pPr>
            <a:r>
              <a:rPr lang="en-US" sz="1368" spc="26">
                <a:solidFill>
                  <a:srgbClr val="000000"/>
                </a:solidFill>
                <a:latin typeface="Tahoma" panose="02020603050405020304" pitchFamily="2"/>
              </a:rPr>
              <a:t>for </a:t>
            </a:r>
            <a:r>
              <a:rPr lang="en-US" sz="1368" i="1" spc="26">
                <a:solidFill>
                  <a:srgbClr val="000000"/>
                </a:solidFill>
                <a:latin typeface="Tahoma" panose="02020603050405020304" pitchFamily="2"/>
              </a:rPr>
              <a:t>t </a:t>
            </a:r>
            <a:r>
              <a:rPr lang="en-US" sz="1368" spc="26">
                <a:solidFill>
                  <a:srgbClr val="000000"/>
                </a:solidFill>
                <a:latin typeface="Tahoma" panose="02020603050405020304" pitchFamily="2"/>
              </a:rPr>
              <a:t>= 1, 2</a:t>
            </a:r>
            <a:r>
              <a:rPr lang="en-US" sz="1368" spc="26" baseline="-25000">
                <a:solidFill>
                  <a:srgbClr val="000000"/>
                </a:solidFill>
                <a:latin typeface="Tahoma" panose="02020603050405020304" pitchFamily="2"/>
              </a:rPr>
              <a:t>7</a:t>
            </a:r>
            <a:r>
              <a:rPr lang="en-US" sz="1368" spc="26">
                <a:solidFill>
                  <a:srgbClr val="000000"/>
                </a:solidFill>
                <a:latin typeface="Tahoma" panose="02020603050405020304" pitchFamily="2"/>
              </a:rPr>
              <a:t>... do </a:t>
            </a:r>
          </a:p>
          <a:p>
            <a:pPr marL="502920" marR="0" indent="457200" algn="l">
              <a:lnSpc>
                <a:spcPts val="2300"/>
              </a:lnSpc>
              <a:spcBef>
                <a:spcPts val="15"/>
              </a:spcBef>
              <a:spcAft>
                <a:spcPts val="0"/>
              </a:spcAft>
              <a:buFont typeface="Tahoma"/>
              <a:buAutoNum type="arabicPeriod"/>
            </a:pPr>
            <a:r>
              <a:rPr lang="en-US" sz="1368" spc="0">
                <a:solidFill>
                  <a:srgbClr val="000000"/>
                </a:solidFill>
                <a:latin typeface="Tahoma" panose="02020603050405020304" pitchFamily="2"/>
              </a:rPr>
              <a:t>Find xt by combining attributes of the posterior distribution in a utility function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4862368" y="3707467"/>
            <a:ext cx="1963305" cy="260537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443777" marR="0" indent="0" algn="l">
              <a:lnSpc>
                <a:spcPts val="2030"/>
              </a:lnSpc>
              <a:spcAft>
                <a:spcPts val="0"/>
              </a:spcAft>
              <a:defRPr/>
            </a:lvl1pPr>
          </a:lstStyle>
          <a:p>
            <a:pPr marL="502920" marR="0" indent="0" algn="l">
              <a:lnSpc>
                <a:spcPts val="2300"/>
              </a:lnSpc>
              <a:spcAft>
                <a:spcPts val="0"/>
              </a:spcAft>
            </a:pPr>
            <a:r>
              <a:rPr lang="en-US" sz="1368" spc="0">
                <a:solidFill>
                  <a:srgbClr val="000000"/>
                </a:solidFill>
                <a:latin typeface="Tahoma" panose="02020603050405020304" pitchFamily="2"/>
              </a:rPr>
              <a:t>u and maximizing: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>
          <a:xfrm>
            <a:off x="4862369" y="3968003"/>
            <a:ext cx="1472623" cy="358028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443777" marR="0" indent="0" algn="l">
              <a:lnSpc>
                <a:spcPts val="2030"/>
              </a:lnSpc>
              <a:spcAft>
                <a:spcPts val="0"/>
              </a:spcAft>
              <a:defRPr/>
            </a:lvl1pPr>
          </a:lstStyle>
          <a:p>
            <a:pPr marL="502920" marR="0" indent="0" algn="l">
              <a:lnSpc>
                <a:spcPts val="2300"/>
              </a:lnSpc>
              <a:spcAft>
                <a:spcPts val="0"/>
              </a:spcAft>
            </a:pPr>
            <a:r>
              <a:rPr lang="en-US" sz="1368" spc="0">
                <a:solidFill>
                  <a:srgbClr val="000000"/>
                </a:solidFill>
                <a:latin typeface="Tahoma" panose="02020603050405020304" pitchFamily="2"/>
              </a:rPr>
              <a:t>x</a:t>
            </a:r>
            <a:r>
              <a:rPr lang="en-US" sz="1368" spc="0" baseline="-25000">
                <a:solidFill>
                  <a:srgbClr val="000000"/>
                </a:solidFill>
                <a:latin typeface="Tahoma" panose="02020603050405020304" pitchFamily="2"/>
              </a:rPr>
              <a:t>t</a:t>
            </a:r>
            <a:r>
              <a:rPr lang="en-US" sz="1368" spc="0">
                <a:solidFill>
                  <a:srgbClr val="000000"/>
                </a:solidFill>
                <a:latin typeface="Tahoma" panose="02020603050405020304" pitchFamily="2"/>
              </a:rPr>
              <a:t> = argmax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4862368" y="4326031"/>
            <a:ext cx="2984500" cy="139513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40343" marR="0" indent="0" algn="r">
              <a:lnSpc>
                <a:spcPts val="1677"/>
              </a:lnSpc>
              <a:spcAft>
                <a:spcPts val="0"/>
              </a:spcAft>
              <a:defRPr/>
            </a:lvl1pPr>
          </a:lstStyle>
          <a:p>
            <a:pPr marL="45720" marR="0" indent="0" algn="r">
              <a:lnSpc>
                <a:spcPts val="1900"/>
              </a:lnSpc>
              <a:spcAft>
                <a:spcPts val="0"/>
              </a:spcAft>
            </a:pPr>
            <a:r>
              <a:rPr lang="en-US" sz="1368" spc="18">
                <a:solidFill>
                  <a:srgbClr val="000000"/>
                </a:solidFill>
                <a:latin typeface="Tahoma" panose="02020603050405020304" pitchFamily="2"/>
              </a:rPr>
              <a:t>ctive function: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0"/>
          </p:nvPr>
        </p:nvSpPr>
        <p:spPr>
          <a:xfrm>
            <a:off x="4862369" y="4465545"/>
            <a:ext cx="1135495" cy="364751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40640" rIns="0" bIns="0" anchor="t"/>
          <a:lstStyle>
            <a:lvl1pPr marL="443777" marR="0" indent="0" algn="l">
              <a:lnSpc>
                <a:spcPts val="2030"/>
              </a:lnSpc>
              <a:spcAft>
                <a:spcPts val="0"/>
              </a:spcAft>
              <a:defRPr/>
            </a:lvl1pPr>
          </a:lstStyle>
          <a:p>
            <a:pPr marL="502920" marR="0" indent="0" algn="l">
              <a:lnSpc>
                <a:spcPts val="2300"/>
              </a:lnSpc>
              <a:spcAft>
                <a:spcPts val="0"/>
              </a:spcAft>
            </a:pPr>
            <a:r>
              <a:rPr lang="en-US" sz="1368" spc="0">
                <a:solidFill>
                  <a:srgbClr val="000000"/>
                </a:solidFill>
                <a:latin typeface="Tahoma" panose="02020603050405020304" pitchFamily="2"/>
              </a:rPr>
              <a:t>Yt = </a:t>
            </a:r>
            <a:r>
              <a:rPr lang="en-US" sz="1368" i="1" spc="0">
                <a:solidFill>
                  <a:srgbClr val="000000"/>
                </a:solidFill>
                <a:latin typeface="Tahoma" panose="02020603050405020304" pitchFamily="2"/>
              </a:rPr>
              <a:t>f(x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0"/>
          </p:nvPr>
        </p:nvSpPr>
        <p:spPr>
          <a:xfrm>
            <a:off x="4862368" y="4830296"/>
            <a:ext cx="3856182" cy="1601881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443777" marR="0" indent="242060" algn="just">
              <a:lnSpc>
                <a:spcPts val="1677"/>
              </a:lnSpc>
              <a:spcBef>
                <a:spcPts val="388"/>
              </a:spcBef>
              <a:spcAft>
                <a:spcPts val="7033"/>
              </a:spcAft>
              <a:buFont typeface="Tahoma"/>
              <a:buAutoNum type="arabicPeriod"/>
              <a:defRPr/>
            </a:lvl1pPr>
          </a:lstStyle>
          <a:p>
            <a:pPr marL="502920" marR="0" indent="457200" algn="just">
              <a:lnSpc>
                <a:spcPts val="2200"/>
              </a:lnSpc>
              <a:spcAft>
                <a:spcPts val="0"/>
              </a:spcAft>
              <a:buFont typeface="Tahoma"/>
              <a:buAutoNum type="arabicPeriod" startAt="4"/>
            </a:pPr>
            <a:r>
              <a:rPr lang="en-US" sz="1368" spc="0">
                <a:solidFill>
                  <a:srgbClr val="000000"/>
                </a:solidFill>
                <a:latin typeface="Tahoma" panose="02020603050405020304" pitchFamily="2"/>
              </a:rPr>
              <a:t>Augment the data D</a:t>
            </a:r>
            <a:r>
              <a:rPr lang="en-US" sz="1368" spc="0" baseline="-25000">
                <a:solidFill>
                  <a:srgbClr val="000000"/>
                </a:solidFill>
                <a:latin typeface="Tahoma" panose="02020603050405020304" pitchFamily="2"/>
              </a:rPr>
              <a:t>i:t</a:t>
            </a:r>
            <a:r>
              <a:rPr lang="en-US" sz="1368" spc="0">
                <a:solidFill>
                  <a:srgbClr val="000000"/>
                </a:solidFill>
                <a:latin typeface="Tahoma" panose="02020603050405020304" pitchFamily="2"/>
              </a:rPr>
              <a:t> = {Di:t-17 (xt70} and update the GP. </a:t>
            </a:r>
          </a:p>
          <a:p>
            <a:pPr marL="502920" marR="0" indent="274320" algn="just">
              <a:lnSpc>
                <a:spcPts val="1900"/>
              </a:lnSpc>
              <a:spcBef>
                <a:spcPts val="440"/>
              </a:spcBef>
              <a:spcAft>
                <a:spcPts val="7970"/>
              </a:spcAft>
              <a:buFont typeface="Tahoma"/>
              <a:buAutoNum type="arabicPeriod"/>
            </a:pPr>
            <a:r>
              <a:rPr lang="en-US" sz="1368" spc="26">
                <a:solidFill>
                  <a:srgbClr val="000000"/>
                </a:solidFill>
                <a:latin typeface="Tahoma" panose="02020603050405020304" pitchFamily="2"/>
              </a:rPr>
              <a:t>end for </a:t>
            </a:r>
          </a:p>
        </p:txBody>
      </p:sp>
    </p:spTree>
    <p:extLst>
      <p:ext uri="{BB962C8B-B14F-4D97-AF65-F5344CB8AC3E}">
        <p14:creationId xmlns:p14="http://schemas.microsoft.com/office/powerpoint/2010/main" val="2486513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1_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498764" y="481853"/>
            <a:ext cx="8012545" cy="854449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8255" rIns="0" bIns="0" anchor="t"/>
          <a:lstStyle>
            <a:lvl1pPr marL="40343" marR="0" indent="0" algn="ctr">
              <a:lnSpc>
                <a:spcPts val="4412"/>
              </a:lnSpc>
              <a:spcAft>
                <a:spcPts val="2228"/>
              </a:spcAft>
              <a:defRPr/>
            </a:lvl1pPr>
          </a:lstStyle>
          <a:p>
            <a:pPr marL="45720" marR="0" indent="0" algn="ctr">
              <a:lnSpc>
                <a:spcPts val="5000"/>
              </a:lnSpc>
              <a:spcAft>
                <a:spcPts val="2525"/>
              </a:spcAft>
            </a:pPr>
            <a:r>
              <a:rPr lang="en-US" sz="3883" spc="9">
                <a:solidFill>
                  <a:srgbClr val="000000"/>
                </a:solidFill>
                <a:latin typeface="Times New Roman" panose="02020603050405020304" pitchFamily="1"/>
              </a:rPr>
              <a:t>Exploration-exploitation tradeoff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>
          <a:xfrm>
            <a:off x="498764" y="1336302"/>
            <a:ext cx="8012545" cy="750794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40343" marR="0" indent="0" algn="l">
              <a:lnSpc>
                <a:spcPts val="2824"/>
              </a:lnSpc>
              <a:spcAft>
                <a:spcPts val="3066"/>
              </a:spcAft>
              <a:defRPr/>
            </a:lvl1pPr>
          </a:lstStyle>
          <a:p>
            <a:pPr marL="45720" marR="0" indent="0" algn="l">
              <a:lnSpc>
                <a:spcPts val="3200"/>
              </a:lnSpc>
              <a:spcAft>
                <a:spcPts val="3475"/>
              </a:spcAft>
            </a:pPr>
            <a:r>
              <a:rPr lang="en-US" sz="2471" spc="-13">
                <a:solidFill>
                  <a:srgbClr val="001F5F"/>
                </a:solidFill>
                <a:latin typeface="Times New Roman" panose="02020603050405020304" pitchFamily="1"/>
              </a:rPr>
              <a:t>Recall the expressions for GP prediction: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98764" y="3966883"/>
            <a:ext cx="8012545" cy="147637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2540" rIns="0" bIns="0" anchor="t"/>
          <a:lstStyle>
            <a:lvl1pPr marL="40343" marR="0" indent="0" algn="just">
              <a:lnSpc>
                <a:spcPts val="2824"/>
              </a:lnSpc>
              <a:spcBef>
                <a:spcPts val="3128"/>
              </a:spcBef>
              <a:spcAft>
                <a:spcPts val="0"/>
              </a:spcAft>
              <a:defRPr/>
            </a:lvl1pPr>
          </a:lstStyle>
          <a:p>
            <a:pPr marL="45720" marR="0" indent="0" algn="just">
              <a:lnSpc>
                <a:spcPts val="3200"/>
              </a:lnSpc>
              <a:spcAft>
                <a:spcPts val="0"/>
              </a:spcAft>
            </a:pPr>
            <a:r>
              <a:rPr lang="en-US" sz="2471" spc="-4">
                <a:solidFill>
                  <a:srgbClr val="001F5F"/>
                </a:solidFill>
                <a:latin typeface="Times New Roman" panose="02020603050405020304" pitchFamily="1"/>
              </a:rPr>
              <a:t>We should choose the next point</a:t>
            </a:r>
            <a:r>
              <a:rPr lang="en-US" sz="2471" b="1" i="1" spc="-4">
                <a:solidFill>
                  <a:srgbClr val="00B04F"/>
                </a:solidFill>
                <a:latin typeface="Times New Roman" panose="02020603050405020304" pitchFamily="1"/>
              </a:rPr>
              <a:t> x</a:t>
            </a:r>
            <a:r>
              <a:rPr lang="en-US" sz="2471" spc="-4">
                <a:solidFill>
                  <a:srgbClr val="001F5F"/>
                </a:solidFill>
                <a:latin typeface="Times New Roman" panose="02020603050405020304" pitchFamily="1"/>
              </a:rPr>
              <a:t> where the mean is high </a:t>
            </a:r>
          </a:p>
          <a:p>
            <a:pPr marL="45720" marR="0" indent="0" algn="just">
              <a:lnSpc>
                <a:spcPts val="32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sz="2471" spc="-4">
                <a:solidFill>
                  <a:srgbClr val="FF0000"/>
                </a:solidFill>
                <a:latin typeface="Times New Roman" panose="02020603050405020304" pitchFamily="1"/>
              </a:rPr>
              <a:t>(exploitation)</a:t>
            </a:r>
            <a:r>
              <a:rPr lang="en-US" sz="2471" spc="-4">
                <a:solidFill>
                  <a:srgbClr val="001F5F"/>
                </a:solidFill>
                <a:latin typeface="Times New Roman" panose="02020603050405020304" pitchFamily="1"/>
              </a:rPr>
              <a:t> and the variance is high</a:t>
            </a:r>
            <a:r>
              <a:rPr lang="en-US" sz="2471" spc="-4">
                <a:solidFill>
                  <a:srgbClr val="FF0000"/>
                </a:solidFill>
                <a:latin typeface="Times New Roman" panose="02020603050405020304" pitchFamily="1"/>
              </a:rPr>
              <a:t> (exploration). </a:t>
            </a:r>
          </a:p>
          <a:p>
            <a:pPr marL="45720" marR="0" indent="0" algn="just">
              <a:lnSpc>
                <a:spcPts val="3200"/>
              </a:lnSpc>
              <a:spcBef>
                <a:spcPts val="3545"/>
              </a:spcBef>
              <a:spcAft>
                <a:spcPts val="0"/>
              </a:spcAft>
            </a:pPr>
            <a:r>
              <a:rPr lang="en-US" sz="2471" spc="-18">
                <a:solidFill>
                  <a:srgbClr val="001F5F"/>
                </a:solidFill>
                <a:latin typeface="Times New Roman" panose="02020603050405020304" pitchFamily="1"/>
              </a:rPr>
              <a:t>We could balance this tradeoff with an</a:t>
            </a:r>
            <a:r>
              <a:rPr lang="en-US" sz="2471" spc="-18">
                <a:solidFill>
                  <a:srgbClr val="006FC0"/>
                </a:solidFill>
                <a:latin typeface="Times New Roman" panose="02020603050405020304" pitchFamily="1"/>
              </a:rPr>
              <a:t> acquisition function</a:t>
            </a:r>
            <a:r>
              <a:rPr lang="en-US" sz="2471" spc="-18">
                <a:solidFill>
                  <a:srgbClr val="001F5F"/>
                </a:solidFill>
                <a:latin typeface="Times New Roman" panose="02020603050405020304" pitchFamily="1"/>
              </a:rPr>
              <a:t> as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>
          <a:xfrm>
            <a:off x="498763" y="5443258"/>
            <a:ext cx="1080655" cy="630331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23495" rIns="0" bIns="0" anchor="t"/>
          <a:lstStyle>
            <a:lvl1pPr marL="40343" marR="0" indent="0" algn="just">
              <a:lnSpc>
                <a:spcPts val="2824"/>
              </a:lnSpc>
              <a:spcAft>
                <a:spcPts val="1857"/>
              </a:spcAft>
              <a:defRPr/>
            </a:lvl1pPr>
          </a:lstStyle>
          <a:p>
            <a:pPr marL="45720" marR="0" indent="0" algn="just">
              <a:lnSpc>
                <a:spcPts val="3200"/>
              </a:lnSpc>
              <a:spcAft>
                <a:spcPts val="2105"/>
              </a:spcAft>
            </a:pPr>
            <a:r>
              <a:rPr lang="en-US" sz="2471" spc="-79">
                <a:solidFill>
                  <a:srgbClr val="001F5F"/>
                </a:solidFill>
                <a:latin typeface="Times New Roman" panose="02020603050405020304" pitchFamily="1"/>
              </a:rPr>
              <a:t>follows: </a:t>
            </a:r>
          </a:p>
        </p:txBody>
      </p:sp>
    </p:spTree>
    <p:extLst>
      <p:ext uri="{BB962C8B-B14F-4D97-AF65-F5344CB8AC3E}">
        <p14:creationId xmlns:p14="http://schemas.microsoft.com/office/powerpoint/2010/main" val="1652057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1_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>
          <a:xfrm>
            <a:off x="7691582" y="1945341"/>
            <a:ext cx="892464" cy="91888"/>
          </a:xfrm>
          <a:prstGeom prst="rect">
            <a:avLst/>
          </a:prstGeom>
          <a:solidFill>
            <a:srgbClr val="EAECE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706"/>
              </a:lnSpc>
              <a:spcAft>
                <a:spcPts val="0"/>
              </a:spcAft>
              <a:tabLst>
                <a:tab pos="847210" algn="r"/>
              </a:tabLst>
              <a:defRPr/>
            </a:lvl1pPr>
          </a:lstStyle>
          <a:p>
            <a:pPr marL="0" marR="0" indent="0" algn="l">
              <a:lnSpc>
                <a:spcPts val="800"/>
              </a:lnSpc>
              <a:spcAft>
                <a:spcPts val="0"/>
              </a:spcAft>
              <a:tabLst>
                <a:tab pos="960120" algn="r"/>
              </a:tabLst>
            </a:pPr>
            <a:r>
              <a:rPr lang="en-US" sz="1015" spc="0">
                <a:solidFill>
                  <a:srgbClr val="000000"/>
                </a:solidFill>
                <a:latin typeface="Bookman Old Style" panose="02020603050405020304" pitchFamily="1"/>
              </a:rPr>
              <a:t>0.8 1.0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777509" y="1945341"/>
            <a:ext cx="2362200" cy="91888"/>
          </a:xfrm>
          <a:prstGeom prst="rect">
            <a:avLst/>
          </a:prstGeom>
          <a:solidFill>
            <a:srgbClr val="EAECE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706"/>
              </a:lnSpc>
              <a:spcAft>
                <a:spcPts val="0"/>
              </a:spcAft>
              <a:tabLst>
                <a:tab pos="685837" algn="l"/>
                <a:tab pos="1412016" algn="l"/>
                <a:tab pos="2299570" algn="r"/>
              </a:tabLst>
              <a:defRPr/>
            </a:lvl1pPr>
          </a:lstStyle>
          <a:p>
            <a:pPr marL="0" marR="0" indent="0" algn="l">
              <a:lnSpc>
                <a:spcPts val="800"/>
              </a:lnSpc>
              <a:spcAft>
                <a:spcPts val="0"/>
              </a:spcAft>
              <a:tabLst>
                <a:tab pos="777240" algn="l"/>
                <a:tab pos="1600200" algn="l"/>
                <a:tab pos="2606040" algn="r"/>
              </a:tabLst>
            </a:pPr>
            <a:r>
              <a:rPr lang="en-US" sz="1015" spc="0">
                <a:solidFill>
                  <a:srgbClr val="000000"/>
                </a:solidFill>
                <a:latin typeface="Bookman Old Style" panose="02020603050405020304" pitchFamily="1"/>
              </a:rPr>
              <a:t>0 0 0.2 0.4 0.6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>
          <a:xfrm>
            <a:off x="4477328" y="982756"/>
            <a:ext cx="361950" cy="419100"/>
          </a:xfrm>
          <a:prstGeom prst="rect">
            <a:avLst/>
          </a:prstGeom>
          <a:solidFill>
            <a:srgbClr val="EAECE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971"/>
              </a:lnSpc>
              <a:spcBef>
                <a:spcPts val="609"/>
              </a:spcBef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1000"/>
              </a:lnSpc>
              <a:spcAft>
                <a:spcPts val="0"/>
              </a:spcAft>
            </a:pPr>
            <a:r>
              <a:rPr lang="en-US" sz="1015" spc="-9">
                <a:solidFill>
                  <a:srgbClr val="000000"/>
                </a:solidFill>
                <a:latin typeface="Bookman Old Style" panose="02020603050405020304" pitchFamily="1"/>
              </a:rPr>
              <a:t>" 1.0 </a:t>
            </a:r>
          </a:p>
          <a:p>
            <a:pPr marL="0" marR="0" indent="0" algn="l">
              <a:lnSpc>
                <a:spcPts val="9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71" spc="0">
                <a:solidFill>
                  <a:srgbClr val="000000"/>
                </a:solidFill>
                <a:latin typeface="Lucida Console" panose="02020603050405020304"/>
              </a:rPr>
              <a:t>0 </a:t>
            </a:r>
          </a:p>
          <a:p>
            <a:pPr marL="0" marR="0" indent="0" algn="l">
              <a:lnSpc>
                <a:spcPts val="1100"/>
              </a:lnSpc>
              <a:spcBef>
                <a:spcPts val="690"/>
              </a:spcBef>
              <a:spcAft>
                <a:spcPts val="0"/>
              </a:spcAft>
            </a:pPr>
            <a:r>
              <a:rPr lang="en-US" sz="1324" spc="-168">
                <a:solidFill>
                  <a:srgbClr val="000000"/>
                </a:solidFill>
                <a:latin typeface="Arial Narrow" panose="02020603050405020304" pitchFamily="2"/>
              </a:rPr>
              <a:t>.</a:t>
            </a:r>
            <a:r>
              <a:rPr lang="en-US" sz="1324" spc="-168" baseline="-25000">
                <a:solidFill>
                  <a:srgbClr val="000000"/>
                </a:solidFill>
                <a:latin typeface="Bookman Old Style" panose="02020603050405020304" pitchFamily="2"/>
              </a:rPr>
              <a:t>5</a:t>
            </a:r>
            <a:r>
              <a:rPr lang="en-US" sz="1324" spc="-168">
                <a:solidFill>
                  <a:srgbClr val="000000"/>
                </a:solidFill>
                <a:latin typeface="Arial Narrow" panose="02020603050405020304" pitchFamily="2"/>
              </a:rPr>
              <a:t>-I </a:t>
            </a:r>
            <a:r>
              <a:rPr lang="en-US" sz="1015" spc="-168">
                <a:solidFill>
                  <a:srgbClr val="000000"/>
                </a:solidFill>
                <a:latin typeface="Bookman Old Style" panose="02020603050405020304" pitchFamily="1"/>
              </a:rPr>
              <a:t>0.5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4498109" y="1465729"/>
            <a:ext cx="337127" cy="239806"/>
          </a:xfrm>
          <a:prstGeom prst="rect">
            <a:avLst/>
          </a:prstGeom>
          <a:solidFill>
            <a:srgbClr val="EAECEF"/>
          </a:solidFill>
          <a:ln w="0" cmpd="sng">
            <a:noFill/>
            <a:prstDash val="solid"/>
          </a:ln>
        </p:spPr>
        <p:txBody>
          <a:bodyPr vert="horz" lIns="0" tIns="0" rIns="0" bIns="0" anchor="t">
            <a:normAutofit fontScale="60000"/>
          </a:bodyPr>
          <a:lstStyle>
            <a:lvl1pPr marL="0" marR="0" indent="0" algn="r">
              <a:lnSpc>
                <a:spcPts val="618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700"/>
              </a:lnSpc>
              <a:spcAft>
                <a:spcPts val="0"/>
              </a:spcAft>
            </a:pPr>
            <a:r>
              <a:rPr lang="en-US" sz="1324" spc="0">
                <a:solidFill>
                  <a:srgbClr val="000000"/>
                </a:solidFill>
                <a:latin typeface="Arial Narrow" panose="02020603050405020304" pitchFamily="2"/>
              </a:rPr>
              <a:t>0 </a:t>
            </a:r>
          </a:p>
          <a:p>
            <a:pPr marL="0" marR="0" indent="0" algn="l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24" spc="137">
                <a:solidFill>
                  <a:srgbClr val="000000"/>
                </a:solidFill>
                <a:latin typeface="Arial Narrow" panose="02020603050405020304" pitchFamily="2"/>
              </a:rPr>
              <a:t>0_ </a:t>
            </a:r>
          </a:p>
          <a:p>
            <a:pPr marL="0" marR="0" indent="0" algn="r">
              <a:lnSpc>
                <a:spcPts val="7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15" spc="13">
                <a:solidFill>
                  <a:srgbClr val="000000"/>
                </a:solidFill>
                <a:latin typeface="Bookman Old Style" panose="02020603050405020304" pitchFamily="1"/>
              </a:rPr>
              <a:t>0.0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>
          <a:xfrm>
            <a:off x="4917786" y="2284879"/>
            <a:ext cx="962891" cy="651062"/>
          </a:xfrm>
          <a:prstGeom prst="rect">
            <a:avLst/>
          </a:prstGeom>
          <a:solidFill>
            <a:srgbClr val="FFFFFF"/>
          </a:solidFill>
          <a:ln w="13335" cmpd="sng">
            <a:solidFill>
              <a:srgbClr val="000000"/>
            </a:solidFill>
            <a:prstDash val="solid"/>
          </a:ln>
        </p:spPr>
        <p:txBody>
          <a:bodyPr vert="horz" lIns="0" tIns="0" rIns="0" bIns="0" anchor="t">
            <a:normAutofit fontScale="60000"/>
          </a:bodyPr>
          <a:lstStyle>
            <a:lvl1pPr marL="403433" marR="40343" indent="0" algn="l">
              <a:lnSpc>
                <a:spcPts val="1588"/>
              </a:lnSpc>
              <a:spcAft>
                <a:spcPts val="256"/>
              </a:spcAft>
              <a:defRPr/>
            </a:lvl1pPr>
          </a:lstStyle>
          <a:p>
            <a:pPr marL="457200" marR="45720" indent="0" algn="l">
              <a:lnSpc>
                <a:spcPts val="1800"/>
              </a:lnSpc>
              <a:spcAft>
                <a:spcPts val="290"/>
              </a:spcAft>
            </a:pPr>
            <a:r>
              <a:rPr lang="en-US" sz="1324" spc="-101">
                <a:solidFill>
                  <a:srgbClr val="000000"/>
                </a:solidFill>
                <a:latin typeface="Arial Narrow" panose="02020603050405020304" pitchFamily="2"/>
              </a:rPr>
              <a:t>e </a:t>
            </a:r>
            <a:r>
              <a:rPr lang="en-US" sz="1191" spc="-101">
                <a:solidFill>
                  <a:srgbClr val="000000"/>
                </a:solidFill>
                <a:latin typeface="Courier New" panose="02020603050405020304" pitchFamily="3"/>
              </a:rPr>
              <a:t>=0.01 </a:t>
            </a:r>
            <a:r>
              <a:rPr lang="en-US" sz="1324" spc="-101">
                <a:solidFill>
                  <a:srgbClr val="000000"/>
                </a:solidFill>
                <a:latin typeface="Arial Narrow" panose="02020603050405020304" pitchFamily="2"/>
              </a:rPr>
              <a:t>e </a:t>
            </a:r>
            <a:r>
              <a:rPr lang="en-US" sz="1191" spc="-101">
                <a:solidFill>
                  <a:srgbClr val="000000"/>
                </a:solidFill>
                <a:latin typeface="Courier New" panose="02020603050405020304" pitchFamily="3"/>
              </a:rPr>
              <a:t>=0.10 </a:t>
            </a:r>
            <a:r>
              <a:rPr lang="en-US" sz="1324" spc="-101">
                <a:solidFill>
                  <a:srgbClr val="000000"/>
                </a:solidFill>
                <a:latin typeface="Arial Narrow" panose="02020603050405020304" pitchFamily="2"/>
              </a:rPr>
              <a:t>e </a:t>
            </a:r>
            <a:r>
              <a:rPr lang="en-US" sz="1191" spc="-101">
                <a:solidFill>
                  <a:srgbClr val="000000"/>
                </a:solidFill>
                <a:latin typeface="Courier New" panose="02020603050405020304" pitchFamily="3"/>
              </a:rPr>
              <a:t>=1.00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559955" y="616324"/>
            <a:ext cx="3325091" cy="1736351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91440" rIns="0" bIns="0" anchor="t">
            <a:normAutofit fontScale="95000"/>
          </a:bodyPr>
          <a:lstStyle>
            <a:lvl1pPr marL="0" marR="0" indent="201717" algn="l">
              <a:lnSpc>
                <a:spcPts val="2559"/>
              </a:lnSpc>
              <a:spcBef>
                <a:spcPts val="838"/>
              </a:spcBef>
              <a:spcAft>
                <a:spcPts val="3896"/>
              </a:spcAft>
              <a:buFont typeface="Symbol"/>
              <a:buChar char="·"/>
              <a:defRPr/>
            </a:lvl1pPr>
          </a:lstStyle>
          <a:p>
            <a:pPr marL="0" marR="0" indent="0" algn="ctr">
              <a:lnSpc>
                <a:spcPts val="3200"/>
              </a:lnSpc>
              <a:spcAft>
                <a:spcPts val="0"/>
              </a:spcAft>
            </a:pPr>
            <a:r>
              <a:rPr lang="en-US" sz="2471" spc="44">
                <a:solidFill>
                  <a:srgbClr val="001F5F"/>
                </a:solidFill>
                <a:latin typeface="Times New Roman" panose="02020603050405020304" pitchFamily="1"/>
              </a:rPr>
              <a:t>Acquisition </a:t>
            </a:r>
          </a:p>
          <a:p>
            <a:pPr marL="0" marR="0" indent="0" algn="ctr">
              <a:lnSpc>
                <a:spcPts val="32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sz="2471" spc="26">
                <a:solidFill>
                  <a:srgbClr val="001F5F"/>
                </a:solidFill>
                <a:latin typeface="Times New Roman" panose="02020603050405020304" pitchFamily="1"/>
              </a:rPr>
              <a:t>functions </a:t>
            </a:r>
          </a:p>
          <a:p>
            <a:pPr marL="0" marR="0" indent="228600" algn="l">
              <a:lnSpc>
                <a:spcPts val="2900"/>
              </a:lnSpc>
              <a:spcBef>
                <a:spcPts val="950"/>
              </a:spcBef>
              <a:spcAft>
                <a:spcPts val="4415"/>
              </a:spcAft>
              <a:buFont typeface="Symbol"/>
              <a:buChar char="·"/>
            </a:pPr>
            <a:r>
              <a:rPr lang="en-US" sz="1632" spc="66">
                <a:solidFill>
                  <a:srgbClr val="000000"/>
                </a:solidFill>
                <a:latin typeface="Arial" panose="02020603050405020304" pitchFamily="2"/>
              </a:rPr>
              <a:t>aka </a:t>
            </a:r>
            <a:r>
              <a:rPr lang="en-US" sz="1632" u="sng" spc="66">
                <a:solidFill>
                  <a:srgbClr val="000000"/>
                </a:solidFill>
                <a:latin typeface="Arial" panose="02020603050405020304" pitchFamily="2"/>
              </a:rPr>
              <a:t>infiefigure of merit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0"/>
          </p:nvPr>
        </p:nvSpPr>
        <p:spPr>
          <a:xfrm>
            <a:off x="559955" y="2352675"/>
            <a:ext cx="3283527" cy="722779"/>
          </a:xfrm>
          <a:prstGeom prst="rect">
            <a:avLst/>
          </a:prstGeom>
          <a:solidFill>
            <a:srgbClr val="EAECE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201717" marR="0" indent="0" algn="l">
              <a:lnSpc>
                <a:spcPts val="1765"/>
              </a:lnSpc>
              <a:spcBef>
                <a:spcPts val="150"/>
              </a:spcBef>
              <a:spcAft>
                <a:spcPts val="0"/>
              </a:spcAft>
              <a:buFont typeface="Symbol"/>
              <a:buChar char="·"/>
              <a:defRPr/>
            </a:lvl1pPr>
          </a:lstStyle>
          <a:p>
            <a:pPr marL="0" marR="0" indent="228600" algn="l">
              <a:lnSpc>
                <a:spcPts val="1900"/>
              </a:lnSpc>
              <a:spcAft>
                <a:spcPts val="0"/>
              </a:spcAft>
              <a:buFont typeface="Symbol"/>
              <a:buChar char="·"/>
            </a:pPr>
            <a:r>
              <a:rPr lang="en-US" sz="1632" u="sng" spc="31">
                <a:solidFill>
                  <a:srgbClr val="000000"/>
                </a:solidFill>
                <a:latin typeface="Arial" panose="02020603050405020304" pitchFamily="2"/>
              </a:rPr>
              <a:t>acquisition function </a:t>
            </a:r>
            <a:r>
              <a:rPr lang="en-US" sz="1632" spc="31">
                <a:solidFill>
                  <a:srgbClr val="000000"/>
                </a:solidFill>
                <a:latin typeface="Arial" panose="02020603050405020304" pitchFamily="2"/>
              </a:rPr>
              <a:t>guides the </a:t>
            </a:r>
          </a:p>
          <a:p>
            <a:pPr marL="228600" marR="0" indent="0" algn="l">
              <a:lnSpc>
                <a:spcPts val="2200"/>
              </a:lnSpc>
              <a:spcBef>
                <a:spcPts val="240"/>
              </a:spcBef>
              <a:spcAft>
                <a:spcPts val="0"/>
              </a:spcAft>
            </a:pPr>
            <a:r>
              <a:rPr lang="en-US" sz="1632" spc="49">
                <a:solidFill>
                  <a:srgbClr val="000000"/>
                </a:solidFill>
                <a:latin typeface="Arial" panose="02020603050405020304" pitchFamily="2"/>
              </a:rPr>
              <a:t>optimization by determining </a:t>
            </a:r>
          </a:p>
          <a:p>
            <a:pPr marL="228600" marR="0" indent="0" algn="l">
              <a:lnSpc>
                <a:spcPts val="2000"/>
              </a:lnSpc>
              <a:spcBef>
                <a:spcPts val="170"/>
              </a:spcBef>
              <a:spcAft>
                <a:spcPts val="0"/>
              </a:spcAft>
            </a:pPr>
            <a:r>
              <a:rPr lang="en-US" sz="1632" spc="49">
                <a:solidFill>
                  <a:srgbClr val="000000"/>
                </a:solidFill>
                <a:latin typeface="Arial" panose="02020603050405020304" pitchFamily="2"/>
              </a:rPr>
              <a:t>which xt+1 to observe next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0"/>
          </p:nvPr>
        </p:nvSpPr>
        <p:spPr>
          <a:xfrm>
            <a:off x="559955" y="3594847"/>
            <a:ext cx="3592368" cy="1006288"/>
          </a:xfrm>
          <a:prstGeom prst="rect">
            <a:avLst/>
          </a:prstGeom>
          <a:solidFill>
            <a:srgbClr val="EAECE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201717" marR="0" indent="0" algn="just">
              <a:lnSpc>
                <a:spcPts val="1941"/>
              </a:lnSpc>
              <a:spcBef>
                <a:spcPts val="154"/>
              </a:spcBef>
              <a:spcAft>
                <a:spcPts val="0"/>
              </a:spcAft>
              <a:buFont typeface="Symbol"/>
              <a:buChar char="·"/>
              <a:defRPr/>
            </a:lvl1pPr>
          </a:lstStyle>
          <a:p>
            <a:pPr marL="0" marR="0" indent="228600" algn="just">
              <a:lnSpc>
                <a:spcPts val="1900"/>
              </a:lnSpc>
              <a:spcAft>
                <a:spcPts val="0"/>
              </a:spcAft>
              <a:buFont typeface="Symbol"/>
              <a:buChar char="·"/>
            </a:pPr>
            <a:r>
              <a:rPr lang="en-US" sz="1632" spc="44">
                <a:solidFill>
                  <a:srgbClr val="000000"/>
                </a:solidFill>
                <a:latin typeface="Arial" panose="02020603050405020304" pitchFamily="2"/>
              </a:rPr>
              <a:t>uses predictive posterior to </a:t>
            </a:r>
          </a:p>
          <a:p>
            <a:pPr marL="228600" marR="0" indent="0" algn="just">
              <a:lnSpc>
                <a:spcPts val="2200"/>
              </a:lnSpc>
              <a:spcBef>
                <a:spcPts val="170"/>
              </a:spcBef>
              <a:spcAft>
                <a:spcPts val="0"/>
              </a:spcAft>
            </a:pPr>
            <a:r>
              <a:rPr lang="en-US" sz="1632" spc="44">
                <a:solidFill>
                  <a:srgbClr val="000000"/>
                </a:solidFill>
                <a:latin typeface="Arial" panose="02020603050405020304" pitchFamily="2"/>
              </a:rPr>
              <a:t>combine </a:t>
            </a:r>
            <a:r>
              <a:rPr lang="en-US" sz="1632" u="sng" spc="44">
                <a:solidFill>
                  <a:srgbClr val="000000"/>
                </a:solidFill>
                <a:latin typeface="Arial" panose="02020603050405020304" pitchFamily="2"/>
              </a:rPr>
              <a:t>exploration </a:t>
            </a:r>
            <a:r>
              <a:rPr lang="en-US" sz="1632" spc="44">
                <a:solidFill>
                  <a:srgbClr val="000000"/>
                </a:solidFill>
                <a:latin typeface="Arial" panose="02020603050405020304" pitchFamily="2"/>
              </a:rPr>
              <a:t>(high-</a:t>
            </a:r>
            <a:r>
              <a:rPr lang="de-DE" sz="100">
                <a:solidFill>
                  <a:srgbClr val="000000"/>
                </a:solidFill>
                <a:latin typeface="Times New Roman" panose="02020603050405020304" pitchFamily="1"/>
              </a:rPr>
              <a:t> </a:t>
            </a:r>
          </a:p>
          <a:p>
            <a:pPr marL="228600" marR="0" indent="0" algn="just">
              <a:lnSpc>
                <a:spcPts val="2200"/>
              </a:lnSpc>
              <a:spcBef>
                <a:spcPts val="245"/>
              </a:spcBef>
              <a:spcAft>
                <a:spcPts val="0"/>
              </a:spcAft>
            </a:pPr>
            <a:r>
              <a:rPr lang="en-US" sz="1632" spc="22">
                <a:solidFill>
                  <a:srgbClr val="000000"/>
                </a:solidFill>
                <a:latin typeface="Arial" panose="02020603050405020304" pitchFamily="2"/>
              </a:rPr>
              <a:t>variance regions) and </a:t>
            </a:r>
            <a:r>
              <a:rPr lang="en-US" sz="1632" u="sng" spc="22">
                <a:solidFill>
                  <a:srgbClr val="000000"/>
                </a:solidFill>
                <a:latin typeface="Arial" panose="02020603050405020304" pitchFamily="2"/>
              </a:rPr>
              <a:t>exploitation  </a:t>
            </a:r>
          </a:p>
          <a:p>
            <a:pPr marL="228600" marR="0" indent="0" algn="just">
              <a:lnSpc>
                <a:spcPts val="2200"/>
              </a:lnSpc>
              <a:spcBef>
                <a:spcPts val="175"/>
              </a:spcBef>
              <a:spcAft>
                <a:spcPts val="0"/>
              </a:spcAft>
            </a:pPr>
            <a:r>
              <a:rPr lang="en-US" sz="1632" spc="22">
                <a:solidFill>
                  <a:srgbClr val="000000"/>
                </a:solidFill>
                <a:latin typeface="Arial" panose="02020603050405020304" pitchFamily="2"/>
              </a:rPr>
              <a:t>(high-mean regions)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0"/>
          </p:nvPr>
        </p:nvSpPr>
        <p:spPr>
          <a:xfrm>
            <a:off x="559955" y="5092513"/>
            <a:ext cx="3604491" cy="479612"/>
          </a:xfrm>
          <a:prstGeom prst="rect">
            <a:avLst/>
          </a:prstGeom>
          <a:solidFill>
            <a:srgbClr val="EAECE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201717" marR="0" indent="0" algn="l">
              <a:lnSpc>
                <a:spcPts val="1853"/>
              </a:lnSpc>
              <a:spcBef>
                <a:spcPts val="185"/>
              </a:spcBef>
              <a:spcAft>
                <a:spcPts val="0"/>
              </a:spcAft>
              <a:buFont typeface="Symbol"/>
              <a:buChar char="·"/>
              <a:defRPr/>
            </a:lvl1pPr>
          </a:lstStyle>
          <a:p>
            <a:pPr marL="0" marR="0" indent="228600" algn="l">
              <a:lnSpc>
                <a:spcPts val="1900"/>
              </a:lnSpc>
              <a:spcAft>
                <a:spcPts val="0"/>
              </a:spcAft>
              <a:buFont typeface="Symbol"/>
              <a:buChar char="·"/>
            </a:pPr>
            <a:r>
              <a:rPr lang="en-US" sz="1632" spc="26">
                <a:solidFill>
                  <a:srgbClr val="000000"/>
                </a:solidFill>
                <a:latin typeface="Arial" panose="02020603050405020304" pitchFamily="2"/>
              </a:rPr>
              <a:t>optimize to find sample point (can </a:t>
            </a:r>
          </a:p>
          <a:p>
            <a:pPr marL="228600" marR="0" indent="0" algn="l">
              <a:lnSpc>
                <a:spcPts val="2100"/>
              </a:lnSpc>
              <a:spcBef>
                <a:spcPts val="210"/>
              </a:spcBef>
              <a:spcAft>
                <a:spcPts val="0"/>
              </a:spcAft>
            </a:pPr>
            <a:r>
              <a:rPr lang="en-US" sz="1632" spc="49">
                <a:solidFill>
                  <a:srgbClr val="000000"/>
                </a:solidFill>
                <a:latin typeface="Arial" panose="02020603050405020304" pitchFamily="2"/>
              </a:rPr>
              <a:t>be done cheaply/approximately) </a:t>
            </a:r>
          </a:p>
        </p:txBody>
      </p:sp>
    </p:spTree>
    <p:extLst>
      <p:ext uri="{BB962C8B-B14F-4D97-AF65-F5344CB8AC3E}">
        <p14:creationId xmlns:p14="http://schemas.microsoft.com/office/powerpoint/2010/main" val="2184767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1_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5728" y="571500"/>
            <a:ext cx="8012545" cy="578784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5715" rIns="0" bIns="0" anchor="t"/>
          <a:lstStyle>
            <a:lvl1pPr marL="80687" marR="0" indent="0" algn="l">
              <a:lnSpc>
                <a:spcPts val="3265"/>
              </a:lnSpc>
              <a:spcAft>
                <a:spcPts val="1253"/>
              </a:spcAft>
              <a:defRPr/>
            </a:lvl1pPr>
          </a:lstStyle>
          <a:p>
            <a:pPr marL="91440" marR="0" indent="0" algn="l">
              <a:lnSpc>
                <a:spcPts val="3700"/>
              </a:lnSpc>
              <a:spcAft>
                <a:spcPts val="1420"/>
              </a:spcAft>
            </a:pPr>
            <a:r>
              <a:rPr lang="en-US" sz="2824" spc="0">
                <a:solidFill>
                  <a:srgbClr val="000000"/>
                </a:solidFill>
                <a:latin typeface="Times New Roman" panose="02020603050405020304" pitchFamily="1"/>
              </a:rPr>
              <a:t>An acquisition function: Probability of Improvement </a:t>
            </a:r>
          </a:p>
        </p:txBody>
      </p:sp>
    </p:spTree>
    <p:extLst>
      <p:ext uri="{BB962C8B-B14F-4D97-AF65-F5344CB8AC3E}">
        <p14:creationId xmlns:p14="http://schemas.microsoft.com/office/powerpoint/2010/main" val="2491674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1_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4389582" y="4174751"/>
            <a:ext cx="440459" cy="281268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ctr">
              <a:lnSpc>
                <a:spcPts val="1147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indent="0" algn="ctr">
              <a:lnSpc>
                <a:spcPts val="1200"/>
              </a:lnSpc>
              <a:spcAft>
                <a:spcPts val="0"/>
              </a:spcAft>
            </a:pPr>
            <a:r>
              <a:rPr lang="en-US" sz="1147" spc="-88" baseline="-25000">
                <a:solidFill>
                  <a:srgbClr val="040A0C"/>
                </a:solidFill>
                <a:latin typeface="Verdana" panose="02020603050405020304" pitchFamily="2"/>
              </a:rPr>
              <a:t>9ayes</a:t>
            </a:r>
            <a:r>
              <a:rPr lang="en-US" sz="100" spc="-88">
                <a:solidFill>
                  <a:srgbClr val="040A0C"/>
                </a:solidFill>
                <a:latin typeface="Verdana" panose="02020603050405020304" pitchFamily="2"/>
              </a:rPr>
              <a:t> </a:t>
            </a:r>
          </a:p>
          <a:p>
            <a:pPr marL="0" marR="0" indent="0"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47" spc="13">
                <a:solidFill>
                  <a:srgbClr val="040A0C"/>
                </a:solidFill>
                <a:latin typeface="Verdana" panose="02020603050405020304" pitchFamily="2"/>
              </a:rPr>
              <a:t>Rulc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>
          <a:xfrm>
            <a:off x="5957455" y="4217334"/>
            <a:ext cx="516659" cy="305921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1147"/>
              </a:lnSpc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1300"/>
              </a:lnSpc>
              <a:spcAft>
                <a:spcPts val="0"/>
              </a:spcAft>
            </a:pPr>
            <a:r>
              <a:rPr lang="en-US" sz="1279" spc="0">
                <a:solidFill>
                  <a:srgbClr val="040A0C"/>
                </a:solidFill>
                <a:latin typeface="Verdana" panose="02020603050405020304" pitchFamily="2"/>
              </a:rPr>
              <a:t>Prior owled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1574223" y="568698"/>
            <a:ext cx="5963805" cy="458321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3706"/>
              </a:lnSpc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4200"/>
              </a:lnSpc>
              <a:spcAft>
                <a:spcPts val="0"/>
              </a:spcAft>
            </a:pPr>
            <a:r>
              <a:rPr lang="en-US" sz="3883" spc="-22">
                <a:solidFill>
                  <a:srgbClr val="040A0C"/>
                </a:solidFill>
                <a:latin typeface="Times New Roman" panose="02020603050405020304" pitchFamily="1"/>
              </a:rPr>
              <a:t>People as Bayesian reasoners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>
          <a:xfrm>
            <a:off x="3740728" y="1320053"/>
            <a:ext cx="1612323" cy="214032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6985" rIns="0" bIns="0" anchor="t"/>
          <a:lstStyle>
            <a:lvl1pPr marL="0" marR="0" indent="0" algn="l">
              <a:lnSpc>
                <a:spcPts val="2030"/>
              </a:lnSpc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2300"/>
              </a:lnSpc>
              <a:spcAft>
                <a:spcPts val="0"/>
              </a:spcAft>
            </a:pPr>
            <a:r>
              <a:rPr lang="en-US" sz="1941" b="1" spc="-202">
                <a:solidFill>
                  <a:srgbClr val="040A0C"/>
                </a:solidFill>
                <a:latin typeface="Verdana" panose="02020603050405020304" pitchFamily="2"/>
              </a:rPr>
              <a:t>Environment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1316182" y="2512359"/>
            <a:ext cx="1259609" cy="152400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40343" marR="0" indent="0" algn="l">
              <a:lnSpc>
                <a:spcPts val="1412"/>
              </a:lnSpc>
              <a:spcAft>
                <a:spcPts val="0"/>
              </a:spcAft>
              <a:defRPr/>
            </a:lvl1pPr>
          </a:lstStyle>
          <a:p>
            <a:pPr marL="45720" marR="0" indent="0" algn="l">
              <a:lnSpc>
                <a:spcPts val="1600"/>
              </a:lnSpc>
              <a:spcAft>
                <a:spcPts val="0"/>
              </a:spcAft>
            </a:pPr>
            <a:r>
              <a:rPr lang="en-US" sz="1279" spc="-88">
                <a:solidFill>
                  <a:srgbClr val="040A0C"/>
                </a:solidFill>
                <a:latin typeface="Verdana" panose="02020603050405020304" pitchFamily="2"/>
              </a:rPr>
              <a:t>change</a:t>
            </a:r>
            <a:r>
              <a:rPr lang="en-US" sz="1279" spc="-88">
                <a:solidFill>
                  <a:srgbClr val="000000"/>
                </a:solidFill>
                <a:latin typeface="Verdana" panose="02020603050405020304" pitchFamily="2"/>
              </a:rPr>
              <a:t> environrr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0"/>
          </p:nvPr>
        </p:nvSpPr>
        <p:spPr>
          <a:xfrm>
            <a:off x="1316182" y="2664759"/>
            <a:ext cx="1171286" cy="214032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40343" marR="0" indent="0" algn="l">
              <a:lnSpc>
                <a:spcPts val="1412"/>
              </a:lnSpc>
              <a:spcAft>
                <a:spcPts val="0"/>
              </a:spcAft>
              <a:defRPr/>
            </a:lvl1pPr>
          </a:lstStyle>
          <a:p>
            <a:pPr marL="45720" marR="0" indent="0" algn="l">
              <a:lnSpc>
                <a:spcPts val="1600"/>
              </a:lnSpc>
              <a:spcAft>
                <a:spcPts val="0"/>
              </a:spcAft>
            </a:pPr>
            <a:r>
              <a:rPr lang="en-US" sz="1279" spc="-88">
                <a:solidFill>
                  <a:srgbClr val="040A0C"/>
                </a:solidFill>
                <a:latin typeface="Verdana" panose="02020603050405020304" pitchFamily="2"/>
              </a:rPr>
              <a:t>through</a:t>
            </a:r>
            <a:r>
              <a:rPr lang="en-US" sz="1279" spc="-88">
                <a:solidFill>
                  <a:srgbClr val="000000"/>
                </a:solidFill>
                <a:latin typeface="Verdana" panose="02020603050405020304" pitchFamily="2"/>
              </a:rPr>
              <a:t> nterec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0"/>
          </p:nvPr>
        </p:nvSpPr>
        <p:spPr>
          <a:xfrm>
            <a:off x="3929496" y="3746687"/>
            <a:ext cx="1215736" cy="262778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ctr">
              <a:lnSpc>
                <a:spcPts val="2030"/>
              </a:lnSpc>
              <a:spcAft>
                <a:spcPts val="0"/>
              </a:spcAft>
              <a:defRPr/>
            </a:lvl1pPr>
          </a:lstStyle>
          <a:p>
            <a:pPr marL="0" marR="0" indent="0" algn="ctr">
              <a:lnSpc>
                <a:spcPts val="2300"/>
              </a:lnSpc>
              <a:spcAft>
                <a:spcPts val="0"/>
              </a:spcAft>
            </a:pPr>
            <a:r>
              <a:rPr lang="en-US" sz="1941" b="1" spc="-146">
                <a:solidFill>
                  <a:srgbClr val="040A0C"/>
                </a:solidFill>
                <a:latin typeface="Verdana" panose="02020603050405020304" pitchFamily="2"/>
              </a:rPr>
              <a:t>Orga ism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0"/>
          </p:nvPr>
        </p:nvSpPr>
        <p:spPr>
          <a:xfrm>
            <a:off x="2254250" y="4535582"/>
            <a:ext cx="636155" cy="280707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40343" marR="0" indent="0" algn="l">
              <a:lnSpc>
                <a:spcPts val="1324"/>
              </a:lnSpc>
              <a:spcAft>
                <a:spcPts val="0"/>
              </a:spcAft>
              <a:defRPr/>
            </a:lvl1pPr>
          </a:lstStyle>
          <a:p>
            <a:pPr marL="45720" marR="0" indent="0" algn="l">
              <a:lnSpc>
                <a:spcPts val="1500"/>
              </a:lnSpc>
              <a:spcAft>
                <a:spcPts val="0"/>
              </a:spcAft>
            </a:pPr>
            <a:r>
              <a:rPr lang="en-US" sz="1147" spc="-93">
                <a:solidFill>
                  <a:srgbClr val="000000"/>
                </a:solidFill>
                <a:latin typeface="Verdana" panose="02020603050405020304" pitchFamily="2"/>
              </a:rPr>
              <a:t>Decision Rule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10"/>
          </p:nvPr>
        </p:nvSpPr>
        <p:spPr>
          <a:xfrm>
            <a:off x="1725468" y="4816289"/>
            <a:ext cx="667327" cy="366993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80687" marR="0" indent="0" algn="l">
              <a:lnSpc>
                <a:spcPts val="1147"/>
              </a:lnSpc>
              <a:spcBef>
                <a:spcPts val="79"/>
              </a:spcBef>
              <a:spcAft>
                <a:spcPts val="0"/>
              </a:spcAft>
              <a:defRPr/>
            </a:lvl1pPr>
          </a:lstStyle>
          <a:p>
            <a:pPr marL="45720" marR="0" indent="0" algn="l">
              <a:lnSpc>
                <a:spcPts val="1500"/>
              </a:lnSpc>
              <a:spcAft>
                <a:spcPts val="0"/>
              </a:spcAft>
            </a:pPr>
            <a:r>
              <a:rPr lang="en-US" sz="1147" spc="-93">
                <a:solidFill>
                  <a:srgbClr val="000000"/>
                </a:solidFill>
                <a:latin typeface="Verdana" panose="02020603050405020304" pitchFamily="2"/>
              </a:rPr>
              <a:t>Response </a:t>
            </a:r>
          </a:p>
          <a:p>
            <a:pPr marL="91440" marR="0" indent="0" algn="l">
              <a:lnSpc>
                <a:spcPts val="1300"/>
              </a:lnSpc>
              <a:spcBef>
                <a:spcPts val="90"/>
              </a:spcBef>
              <a:spcAft>
                <a:spcPts val="0"/>
              </a:spcAft>
            </a:pPr>
            <a:r>
              <a:rPr lang="en-US" sz="1147" spc="-40">
                <a:solidFill>
                  <a:srgbClr val="000000"/>
                </a:solidFill>
                <a:latin typeface="Verdana" panose="02020603050405020304" pitchFamily="2"/>
              </a:rPr>
              <a:t>Action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0"/>
          </p:nvPr>
        </p:nvSpPr>
        <p:spPr>
          <a:xfrm>
            <a:off x="3426114" y="4626909"/>
            <a:ext cx="786823" cy="140634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1059"/>
              </a:lnSpc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1200"/>
              </a:lnSpc>
              <a:spcAft>
                <a:spcPts val="0"/>
              </a:spcAft>
            </a:pPr>
            <a:r>
              <a:rPr lang="en-US" sz="1279" spc="-26">
                <a:solidFill>
                  <a:srgbClr val="040A0C"/>
                </a:solidFill>
                <a:latin typeface="Verdana" panose="02020603050405020304" pitchFamily="2"/>
              </a:rPr>
              <a:t>Posterior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0"/>
          </p:nvPr>
        </p:nvSpPr>
        <p:spPr>
          <a:xfrm>
            <a:off x="3368964" y="5183281"/>
            <a:ext cx="875723" cy="305360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40343" marR="0" indent="0" algn="l">
              <a:lnSpc>
                <a:spcPts val="1235"/>
              </a:lnSpc>
              <a:spcAft>
                <a:spcPts val="0"/>
              </a:spcAft>
              <a:defRPr/>
            </a:lvl1pPr>
          </a:lstStyle>
          <a:p>
            <a:pPr marL="45720" marR="0" indent="0" algn="l">
              <a:lnSpc>
                <a:spcPts val="1400"/>
              </a:lnSpc>
              <a:spcAft>
                <a:spcPts val="0"/>
              </a:spcAft>
            </a:pPr>
            <a:r>
              <a:rPr lang="en-US" sz="1279" spc="0">
                <a:solidFill>
                  <a:srgbClr val="040A0C"/>
                </a:solidFill>
                <a:latin typeface="Verdana" panose="02020603050405020304" pitchFamily="2"/>
              </a:rPr>
              <a:t>rain/1 </a:t>
            </a:r>
            <a:r>
              <a:rPr lang="en-US" sz="1279" i="1" spc="0">
                <a:solidFill>
                  <a:srgbClr val="040A0C"/>
                </a:solidFill>
                <a:latin typeface="Verdana" panose="02020603050405020304" pitchFamily="2"/>
              </a:rPr>
              <a:t>rcc </a:t>
            </a:r>
            <a:r>
              <a:rPr lang="en-US" sz="1279" spc="0">
                <a:solidFill>
                  <a:srgbClr val="040A0C"/>
                </a:solidFill>
                <a:latin typeface="Verdana" panose="02020603050405020304" pitchFamily="2"/>
              </a:rPr>
              <a:t>Function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0"/>
          </p:nvPr>
        </p:nvSpPr>
        <p:spPr>
          <a:xfrm>
            <a:off x="1625023" y="5708837"/>
            <a:ext cx="5919355" cy="232522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1765"/>
              </a:lnSpc>
              <a:spcAft>
                <a:spcPts val="0"/>
              </a:spcAft>
              <a:tabLst>
                <a:tab pos="2864376" algn="l"/>
                <a:tab pos="5728753" algn="r"/>
              </a:tabLst>
              <a:defRPr/>
            </a:lvl1pPr>
          </a:lstStyle>
          <a:p>
            <a:pPr marL="0" marR="0" indent="0" algn="l">
              <a:lnSpc>
                <a:spcPts val="2000"/>
              </a:lnSpc>
              <a:spcAft>
                <a:spcPts val="0"/>
              </a:spcAft>
              <a:tabLst>
                <a:tab pos="3246120" algn="l"/>
                <a:tab pos="6492240" algn="r"/>
              </a:tabLst>
            </a:pPr>
            <a:r>
              <a:rPr lang="en-US" sz="1941" b="1" spc="0">
                <a:solidFill>
                  <a:srgbClr val="040A0C"/>
                </a:solidFill>
                <a:latin typeface="Verdana" panose="02020603050405020304" pitchFamily="2"/>
              </a:rPr>
              <a:t>Action 4 tion Sensation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10"/>
          </p:nvPr>
        </p:nvSpPr>
        <p:spPr>
          <a:xfrm>
            <a:off x="6511637" y="2493869"/>
            <a:ext cx="1089314" cy="195543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1324"/>
              </a:lnSpc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1500"/>
              </a:lnSpc>
              <a:spcAft>
                <a:spcPts val="0"/>
              </a:spcAft>
            </a:pPr>
            <a:r>
              <a:rPr lang="en-US" sz="1147" spc="-40">
                <a:solidFill>
                  <a:srgbClr val="000000"/>
                </a:solidFill>
                <a:latin typeface="Verdana" panose="02020603050405020304" pitchFamily="2"/>
              </a:rPr>
              <a:t>sensory signals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0"/>
          </p:nvPr>
        </p:nvSpPr>
        <p:spPr>
          <a:xfrm>
            <a:off x="6266295" y="2689412"/>
            <a:ext cx="1593273" cy="134471"/>
          </a:xfrm>
          <a:prstGeom prst="rect">
            <a:avLst/>
          </a:prstGeom>
          <a:solidFill>
            <a:srgbClr val="FFFFFF"/>
          </a:solidFill>
          <a:ln w="0" cmpd="sng">
            <a:noFill/>
            <a:prstDash val="solid"/>
          </a:ln>
        </p:spPr>
        <p:txBody>
          <a:bodyPr vert="horz" lIns="0" tIns="0" rIns="0" bIns="0" anchor="t"/>
          <a:lstStyle>
            <a:lvl1pPr marL="0" marR="0" indent="0" algn="l">
              <a:lnSpc>
                <a:spcPts val="1324"/>
              </a:lnSpc>
              <a:spcAft>
                <a:spcPts val="0"/>
              </a:spcAft>
              <a:defRPr/>
            </a:lvl1pPr>
          </a:lstStyle>
          <a:p>
            <a:pPr marL="0" marR="0" indent="0" algn="l">
              <a:lnSpc>
                <a:spcPts val="1500"/>
              </a:lnSpc>
              <a:spcAft>
                <a:spcPts val="0"/>
              </a:spcAft>
            </a:pPr>
            <a:r>
              <a:rPr lang="en-US" sz="1279" spc="-40">
                <a:solidFill>
                  <a:srgbClr val="000000"/>
                </a:solidFill>
                <a:latin typeface="Verdana" panose="02020603050405020304" pitchFamily="2"/>
              </a:rPr>
              <a:t>from </a:t>
            </a:r>
            <a:r>
              <a:rPr lang="en-US" sz="1147" spc="-40">
                <a:solidFill>
                  <a:srgbClr val="000000"/>
                </a:solidFill>
                <a:latin typeface="Verdana" panose="02020603050405020304" pitchFamily="2"/>
              </a:rPr>
              <a:t>the ernironment </a:t>
            </a:r>
          </a:p>
        </p:txBody>
      </p:sp>
    </p:spTree>
    <p:extLst>
      <p:ext uri="{BB962C8B-B14F-4D97-AF65-F5344CB8AC3E}">
        <p14:creationId xmlns:p14="http://schemas.microsoft.com/office/powerpoint/2010/main" val="2598918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1_"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472787" y="481853"/>
            <a:ext cx="8012545" cy="1072403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8255" rIns="0" bIns="0" anchor="t"/>
          <a:lstStyle>
            <a:lvl1pPr marL="0" marR="0" indent="0" algn="l">
              <a:lnSpc>
                <a:spcPts val="2824"/>
              </a:lnSpc>
              <a:spcBef>
                <a:spcPts val="1275"/>
              </a:spcBef>
              <a:spcAft>
                <a:spcPts val="0"/>
              </a:spcAft>
              <a:defRPr/>
            </a:lvl1pPr>
          </a:lstStyle>
          <a:p>
            <a:pPr marL="0" marR="0" indent="0" algn="ctr">
              <a:lnSpc>
                <a:spcPts val="5000"/>
              </a:lnSpc>
              <a:spcAft>
                <a:spcPts val="0"/>
              </a:spcAft>
            </a:pPr>
            <a:r>
              <a:rPr lang="en-US" sz="3883" spc="0">
                <a:solidFill>
                  <a:srgbClr val="000000"/>
                </a:solidFill>
                <a:latin typeface="Times New Roman" panose="02020603050405020304" pitchFamily="1"/>
              </a:rPr>
              <a:t>An expected utility criterion </a:t>
            </a:r>
          </a:p>
          <a:p>
            <a:pPr marL="0" marR="0" indent="0" algn="l">
              <a:lnSpc>
                <a:spcPts val="3200"/>
              </a:lnSpc>
              <a:spcBef>
                <a:spcPts val="1445"/>
              </a:spcBef>
              <a:spcAft>
                <a:spcPts val="0"/>
              </a:spcAft>
            </a:pPr>
            <a:r>
              <a:rPr lang="en-US" sz="2471" spc="-9">
                <a:solidFill>
                  <a:srgbClr val="001F5F"/>
                </a:solidFill>
                <a:latin typeface="Times New Roman" panose="02020603050405020304" pitchFamily="1"/>
              </a:rPr>
              <a:t>At iteration </a:t>
            </a:r>
            <a:r>
              <a:rPr lang="en-US" sz="2471" i="1" spc="-9">
                <a:solidFill>
                  <a:srgbClr val="001F5F"/>
                </a:solidFill>
                <a:latin typeface="Times New Roman" panose="02020603050405020304" pitchFamily="1"/>
              </a:rPr>
              <a:t>n+1, </a:t>
            </a:r>
            <a:r>
              <a:rPr lang="en-US" sz="2471" spc="-9">
                <a:solidFill>
                  <a:srgbClr val="001F5F"/>
                </a:solidFill>
                <a:latin typeface="Times New Roman" panose="02020603050405020304" pitchFamily="1"/>
              </a:rPr>
              <a:t>choose the point that minimizes the distance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>
          <a:xfrm>
            <a:off x="472787" y="1554256"/>
            <a:ext cx="5977659" cy="172402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23495" rIns="0" bIns="0" anchor="t"/>
          <a:lstStyle>
            <a:lvl1pPr marL="0" marR="0" indent="0" algn="l">
              <a:lnSpc>
                <a:spcPts val="2824"/>
              </a:lnSpc>
              <a:spcAft>
                <a:spcPts val="10496"/>
              </a:spcAft>
              <a:defRPr/>
            </a:lvl1pPr>
          </a:lstStyle>
          <a:p>
            <a:pPr marL="0" marR="0" indent="0" algn="l">
              <a:lnSpc>
                <a:spcPts val="3200"/>
              </a:lnSpc>
              <a:spcAft>
                <a:spcPts val="11895"/>
              </a:spcAft>
            </a:pPr>
            <a:r>
              <a:rPr lang="en-US" sz="2471" spc="-13">
                <a:solidFill>
                  <a:srgbClr val="001F5F"/>
                </a:solidFill>
                <a:latin typeface="Times New Roman" panose="02020603050405020304" pitchFamily="1"/>
              </a:rPr>
              <a:t>to the objective evaluated at the maximum</a:t>
            </a:r>
            <a:r>
              <a:rPr lang="en-US" sz="2471" b="1" i="1" spc="-13">
                <a:solidFill>
                  <a:srgbClr val="00B04F"/>
                </a:solidFill>
                <a:latin typeface="Times New Roman" panose="02020603050405020304" pitchFamily="1"/>
              </a:rPr>
              <a:t> x*</a:t>
            </a:r>
            <a:r>
              <a:rPr lang="en-US" sz="2471" spc="-13">
                <a:solidFill>
                  <a:srgbClr val="00B04F"/>
                </a:solidFill>
                <a:latin typeface="Times New Roman" panose="02020603050405020304" pitchFamily="1"/>
              </a:rPr>
              <a:t>: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472787" y="3662643"/>
            <a:ext cx="8012545" cy="1974476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533400" rIns="0" bIns="0" anchor="t"/>
          <a:lstStyle>
            <a:lvl1pPr marL="0" marR="0" indent="0" algn="l">
              <a:lnSpc>
                <a:spcPts val="2824"/>
              </a:lnSpc>
              <a:spcBef>
                <a:spcPts val="163"/>
              </a:spcBef>
              <a:spcAft>
                <a:spcPts val="3066"/>
              </a:spcAft>
              <a:defRPr/>
            </a:lvl1pPr>
          </a:lstStyle>
          <a:p>
            <a:pPr marL="0" marR="0" indent="0" algn="l">
              <a:lnSpc>
                <a:spcPts val="3200"/>
              </a:lnSpc>
              <a:spcAft>
                <a:spcPts val="0"/>
              </a:spcAft>
            </a:pPr>
            <a:r>
              <a:rPr lang="en-US" sz="2471" spc="-9">
                <a:solidFill>
                  <a:srgbClr val="001F5F"/>
                </a:solidFill>
                <a:latin typeface="Times New Roman" panose="02020603050405020304" pitchFamily="1"/>
              </a:rPr>
              <a:t>We don’t know the true objective at the maximum. To </a:t>
            </a:r>
          </a:p>
          <a:p>
            <a:pPr marL="0" marR="0" indent="0" algn="l">
              <a:lnSpc>
                <a:spcPts val="3200"/>
              </a:lnSpc>
              <a:spcBef>
                <a:spcPts val="185"/>
              </a:spcBef>
              <a:spcAft>
                <a:spcPts val="0"/>
              </a:spcAft>
            </a:pPr>
            <a:r>
              <a:rPr lang="en-US" sz="2471" spc="0">
                <a:solidFill>
                  <a:srgbClr val="001F5F"/>
                </a:solidFill>
                <a:latin typeface="Times New Roman" panose="02020603050405020304" pitchFamily="1"/>
              </a:rPr>
              <a:t>overcome this, Mockus proposed the following acquisition </a:t>
            </a:r>
          </a:p>
          <a:p>
            <a:pPr marL="0" marR="0" indent="0" algn="l">
              <a:lnSpc>
                <a:spcPts val="3200"/>
              </a:lnSpc>
              <a:spcBef>
                <a:spcPts val="185"/>
              </a:spcBef>
              <a:spcAft>
                <a:spcPts val="3475"/>
              </a:spcAft>
            </a:pPr>
            <a:r>
              <a:rPr lang="en-US" sz="2471" spc="-26">
                <a:solidFill>
                  <a:srgbClr val="001F5F"/>
                </a:solidFill>
                <a:latin typeface="Times New Roman" panose="02020603050405020304" pitchFamily="1"/>
              </a:rPr>
              <a:t>function: </a:t>
            </a:r>
          </a:p>
        </p:txBody>
      </p:sp>
    </p:spTree>
    <p:extLst>
      <p:ext uri="{BB962C8B-B14F-4D97-AF65-F5344CB8AC3E}">
        <p14:creationId xmlns:p14="http://schemas.microsoft.com/office/powerpoint/2010/main" val="3048808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A5006B1-7546-45BA-BC18-45AAFC2AE62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3"/>
            <a:ext cx="864165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1DD904A3-AB6D-4A2D-8BA1-022E07A8953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1268412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1" y="1916493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1" y="2564574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1" y="3212655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1" y="3860736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1" y="4508817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1" y="5156898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1" y="5804979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2564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51574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58056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3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594DC21-6BC4-4F1B-8D49-B11985EB8D8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424847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1AE6A9F-9718-4A0B-8723-EE50B5EE984E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1519" y="1268413"/>
            <a:ext cx="7128769" cy="24479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48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AFA323A5-F96B-42B1-B87C-1C746D13BED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2"/>
            <a:ext cx="4248472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23166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3860800"/>
            <a:ext cx="4249042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B9CB011-6587-44AE-903B-2FF446CEECD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2"/>
            <a:ext cx="8641655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7" y="3860800"/>
            <a:ext cx="4249041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9E5F7BB-C984-4373-B9A3-3684EBDA3D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4"/>
            <a:ext cx="8640960" cy="1232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5085185"/>
            <a:ext cx="8640960" cy="1296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5E00A7E8-10F6-4E58-ACC5-E2687552CA0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51308"/>
            <a:ext cx="9143959" cy="3047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"/>
            <a:ext cx="9144000" cy="908304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4" y="1268413"/>
            <a:ext cx="8640763" cy="5113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2018-11-18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9" r:id="rId2"/>
    <p:sldLayoutId id="2147483730" r:id="rId3"/>
    <p:sldLayoutId id="2147483741" r:id="rId4"/>
    <p:sldLayoutId id="2147483731" r:id="rId5"/>
    <p:sldLayoutId id="2147483742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8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us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1.png"/><Relationship Id="rId4" Type="http://schemas.openxmlformats.org/officeDocument/2006/relationships/image" Target="../media/image240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2017/syllabus.htm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youtube.com/watch?v=bLqJHjXihK8&amp;feature=youtu.be&amp;t=15m15s" TargetMode="External"/><Relationship Id="rId4" Type="http://schemas.openxmlformats.org/officeDocument/2006/relationships/hyperlink" Target="https://www.cs.ubc.ca/~nando/540-2013/lectures.html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Relationship Id="rId9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jpg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9.png"/><Relationship Id="rId4" Type="http://schemas.openxmlformats.org/officeDocument/2006/relationships/image" Target="../media/image8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f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jpg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jpg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2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1.jpg"/><Relationship Id="rId9" Type="http://schemas.openxmlformats.org/officeDocument/2006/relationships/image" Target="../media/image27.jp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jp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9" Type="http://schemas.openxmlformats.org/officeDocument/2006/relationships/image" Target="../media/image216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image" Target="../media/image215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37" Type="http://schemas.openxmlformats.org/officeDocument/2006/relationships/image" Target="../media/image214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8" Type="http://schemas.openxmlformats.org/officeDocument/2006/relationships/image" Target="../media/image185.png"/><Relationship Id="rId3" Type="http://schemas.openxmlformats.org/officeDocument/2006/relationships/image" Target="../media/image1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68000" y="2105502"/>
            <a:ext cx="7560384" cy="110799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US" sz="3600" b="0" kern="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/>
              <a:t>Machine </a:t>
            </a:r>
            <a:r>
              <a:rPr lang="en-US" dirty="0"/>
              <a:t>Learning </a:t>
            </a:r>
            <a:r>
              <a:rPr lang="en-US" dirty="0" smtClean="0"/>
              <a:t>Methods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2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Activation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Functions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Sigmoid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56162" y="1374428"/>
            <a:ext cx="2673069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50827" y="1914264"/>
            <a:ext cx="8640763" cy="23288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1495" indent="-313690">
              <a:spcBef>
                <a:spcPts val="100"/>
              </a:spcBef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Squashes numbers to </a:t>
            </a:r>
            <a:r>
              <a:rPr dirty="0"/>
              <a:t>range</a:t>
            </a:r>
            <a:r>
              <a:rPr spc="-85" dirty="0"/>
              <a:t> </a:t>
            </a:r>
            <a:r>
              <a:rPr spc="-5" dirty="0"/>
              <a:t>[0,1]</a:t>
            </a:r>
          </a:p>
          <a:p>
            <a:pPr marL="4341495" marR="5080" indent="-313690"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Historically popular </a:t>
            </a:r>
            <a:r>
              <a:rPr dirty="0"/>
              <a:t>since </a:t>
            </a:r>
            <a:r>
              <a:rPr spc="-5" dirty="0"/>
              <a:t>they  have nice interpretation as </a:t>
            </a:r>
            <a:r>
              <a:rPr dirty="0"/>
              <a:t>a  saturating “firing rate” </a:t>
            </a:r>
            <a:r>
              <a:rPr spc="-5" dirty="0"/>
              <a:t>of </a:t>
            </a: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neuron</a:t>
            </a:r>
          </a:p>
          <a:p>
            <a:pPr marL="3871595"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3884295"/>
            <a:r>
              <a:rPr dirty="0"/>
              <a:t>3</a:t>
            </a:r>
            <a:r>
              <a:rPr spc="-10" dirty="0"/>
              <a:t> </a:t>
            </a:r>
            <a:r>
              <a:rPr spc="-5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8201" y="4330243"/>
            <a:ext cx="35083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marR="5080" indent="-440055">
              <a:spcBef>
                <a:spcPts val="100"/>
              </a:spcBef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Saturated neurons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“kill”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the  gradients</a:t>
            </a:r>
            <a:endParaRPr sz="2000" dirty="0">
              <a:latin typeface="Arial"/>
              <a:cs typeface="Arial"/>
            </a:endParaRPr>
          </a:p>
          <a:p>
            <a:pPr marL="452755" marR="369570" indent="-440055"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Sigmoid outputs are</a:t>
            </a:r>
            <a:r>
              <a:rPr sz="20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zero-centered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360" y="1993865"/>
            <a:ext cx="2386928" cy="182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3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500940"/>
            <a:ext cx="6629400" cy="4216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114" dirty="0">
                <a:solidFill>
                  <a:srgbClr val="1A1A1A"/>
                </a:solidFill>
              </a:rPr>
              <a:t>GP</a:t>
            </a:r>
            <a:r>
              <a:rPr sz="2600" spc="-165" dirty="0">
                <a:solidFill>
                  <a:srgbClr val="1A1A1A"/>
                </a:solidFill>
              </a:rPr>
              <a:t> </a:t>
            </a:r>
            <a:r>
              <a:rPr sz="2600" spc="75" dirty="0">
                <a:solidFill>
                  <a:srgbClr val="1A1A1A"/>
                </a:solidFill>
              </a:rPr>
              <a:t>Bayesian</a:t>
            </a:r>
            <a:r>
              <a:rPr sz="2600" spc="-160" dirty="0">
                <a:solidFill>
                  <a:srgbClr val="1A1A1A"/>
                </a:solidFill>
              </a:rPr>
              <a:t> </a:t>
            </a:r>
            <a:r>
              <a:rPr sz="2600" spc="15" dirty="0">
                <a:solidFill>
                  <a:srgbClr val="1A1A1A"/>
                </a:solidFill>
              </a:rPr>
              <a:t>Optimization</a:t>
            </a:r>
            <a:r>
              <a:rPr sz="2600" spc="-160" dirty="0">
                <a:solidFill>
                  <a:srgbClr val="1A1A1A"/>
                </a:solidFill>
              </a:rPr>
              <a:t> </a:t>
            </a:r>
            <a:r>
              <a:rPr sz="2600" spc="130" dirty="0">
                <a:solidFill>
                  <a:srgbClr val="1A1A1A"/>
                </a:solidFill>
              </a:rPr>
              <a:t>-</a:t>
            </a:r>
            <a:r>
              <a:rPr sz="2600" spc="-160" dirty="0">
                <a:solidFill>
                  <a:srgbClr val="1A1A1A"/>
                </a:solidFill>
              </a:rPr>
              <a:t> </a:t>
            </a:r>
            <a:r>
              <a:rPr sz="2600" spc="65" dirty="0">
                <a:solidFill>
                  <a:srgbClr val="1A1A1A"/>
                </a:solidFill>
              </a:rPr>
              <a:t>Pros</a:t>
            </a:r>
            <a:r>
              <a:rPr sz="2600" spc="-165" dirty="0">
                <a:solidFill>
                  <a:srgbClr val="1A1A1A"/>
                </a:solidFill>
              </a:rPr>
              <a:t> </a:t>
            </a:r>
            <a:r>
              <a:rPr sz="2600" spc="100" dirty="0">
                <a:solidFill>
                  <a:srgbClr val="1A1A1A"/>
                </a:solidFill>
              </a:rPr>
              <a:t>and</a:t>
            </a:r>
            <a:r>
              <a:rPr sz="2600" spc="-160" dirty="0">
                <a:solidFill>
                  <a:srgbClr val="1A1A1A"/>
                </a:solidFill>
              </a:rPr>
              <a:t> </a:t>
            </a:r>
            <a:r>
              <a:rPr sz="2600" spc="125" dirty="0">
                <a:solidFill>
                  <a:srgbClr val="1A1A1A"/>
                </a:solidFill>
              </a:rPr>
              <a:t>Cons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892998" y="2175494"/>
            <a:ext cx="4161790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30" dirty="0">
                <a:latin typeface="Verdana"/>
                <a:cs typeface="Verdana"/>
              </a:rPr>
              <a:t>Advantages</a:t>
            </a:r>
            <a:endParaRPr sz="1800">
              <a:latin typeface="Verdana"/>
              <a:cs typeface="Verdana"/>
            </a:endParaRPr>
          </a:p>
          <a:p>
            <a:pPr marL="836294" lvl="1" indent="-366395">
              <a:spcBef>
                <a:spcPts val="3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125" dirty="0">
                <a:latin typeface="Verdana"/>
                <a:cs typeface="Verdana"/>
              </a:rPr>
              <a:t>Computes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05" dirty="0">
                <a:latin typeface="Verdana"/>
                <a:cs typeface="Verdana"/>
              </a:rPr>
              <a:t>the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80" dirty="0">
                <a:latin typeface="Verdana"/>
                <a:cs typeface="Verdana"/>
              </a:rPr>
              <a:t>mean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45" dirty="0">
                <a:latin typeface="Verdana"/>
                <a:cs typeface="Verdana"/>
              </a:rPr>
              <a:t>and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20" dirty="0">
                <a:latin typeface="Verdana"/>
                <a:cs typeface="Verdana"/>
              </a:rPr>
              <a:t>variance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999" y="3518516"/>
            <a:ext cx="6022975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30" dirty="0">
                <a:latin typeface="Verdana"/>
                <a:cs typeface="Verdana"/>
              </a:rPr>
              <a:t>Disadvantages</a:t>
            </a:r>
            <a:endParaRPr sz="1800">
              <a:latin typeface="Verdana"/>
              <a:cs typeface="Verdana"/>
            </a:endParaRPr>
          </a:p>
          <a:p>
            <a:pPr marL="836294" lvl="1" indent="-366395">
              <a:spcBef>
                <a:spcPts val="3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90" dirty="0">
                <a:latin typeface="Verdana"/>
                <a:cs typeface="Verdana"/>
              </a:rPr>
              <a:t>Function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10" dirty="0">
                <a:latin typeface="Verdana"/>
                <a:cs typeface="Verdana"/>
              </a:rPr>
              <a:t>evaluation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is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cubic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14" dirty="0">
                <a:latin typeface="Verdana"/>
                <a:cs typeface="Verdana"/>
              </a:rPr>
              <a:t>on</a:t>
            </a:r>
            <a:r>
              <a:rPr sz="1800" spc="-285" dirty="0">
                <a:latin typeface="Verdana"/>
                <a:cs typeface="Verdana"/>
              </a:rPr>
              <a:t> </a:t>
            </a:r>
            <a:r>
              <a:rPr sz="1800" spc="-105" dirty="0">
                <a:latin typeface="Verdana"/>
                <a:cs typeface="Verdana"/>
              </a:rPr>
              <a:t>the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40" dirty="0">
                <a:latin typeface="Verdana"/>
                <a:cs typeface="Verdana"/>
              </a:rPr>
              <a:t>number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of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10" dirty="0">
                <a:latin typeface="Verdana"/>
                <a:cs typeface="Verdana"/>
              </a:rPr>
              <a:t>inputs</a:t>
            </a:r>
            <a:endParaRPr sz="18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38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699" y="1011309"/>
            <a:ext cx="5481320" cy="9398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5" dirty="0">
                <a:solidFill>
                  <a:srgbClr val="000000"/>
                </a:solidFill>
              </a:rPr>
              <a:t>Hyperparameters </a:t>
            </a:r>
            <a:r>
              <a:rPr sz="3000" b="1" dirty="0">
                <a:solidFill>
                  <a:srgbClr val="000000"/>
                </a:solidFill>
              </a:rPr>
              <a:t>to </a:t>
            </a:r>
            <a:r>
              <a:rPr sz="3000" b="1" spc="-5" dirty="0">
                <a:solidFill>
                  <a:srgbClr val="000000"/>
                </a:solidFill>
              </a:rPr>
              <a:t>play</a:t>
            </a:r>
            <a:r>
              <a:rPr sz="3000" b="1" spc="-100" dirty="0">
                <a:solidFill>
                  <a:srgbClr val="000000"/>
                </a:solidFill>
              </a:rPr>
              <a:t> </a:t>
            </a:r>
            <a:r>
              <a:rPr sz="3000" b="1" spc="-5" dirty="0">
                <a:solidFill>
                  <a:srgbClr val="000000"/>
                </a:solidFill>
              </a:rPr>
              <a:t>with:</a:t>
            </a:r>
            <a:endParaRPr sz="3000"/>
          </a:p>
          <a:p>
            <a:pPr marL="114300">
              <a:tabLst>
                <a:tab pos="469265" algn="l"/>
              </a:tabLst>
            </a:pPr>
            <a:r>
              <a:rPr sz="3000" dirty="0">
                <a:solidFill>
                  <a:srgbClr val="000000"/>
                </a:solidFill>
              </a:rPr>
              <a:t>-	</a:t>
            </a:r>
            <a:r>
              <a:rPr sz="3000" spc="-5" dirty="0">
                <a:solidFill>
                  <a:srgbClr val="000000"/>
                </a:solidFill>
              </a:rPr>
              <a:t>network</a:t>
            </a:r>
            <a:r>
              <a:rPr sz="3000" spc="-1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architecture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23425" y="1925707"/>
            <a:ext cx="80422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4965"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learning </a:t>
            </a:r>
            <a:r>
              <a:rPr sz="3000" dirty="0">
                <a:latin typeface="Arial"/>
                <a:cs typeface="Arial"/>
              </a:rPr>
              <a:t>rate, </a:t>
            </a:r>
            <a:r>
              <a:rPr sz="3000" spc="-5" dirty="0">
                <a:latin typeface="Arial"/>
                <a:cs typeface="Arial"/>
              </a:rPr>
              <a:t>its decay </a:t>
            </a:r>
            <a:r>
              <a:rPr sz="3000" dirty="0">
                <a:latin typeface="Arial"/>
                <a:cs typeface="Arial"/>
              </a:rPr>
              <a:t>schedule, </a:t>
            </a:r>
            <a:r>
              <a:rPr sz="3000" spc="-5" dirty="0">
                <a:latin typeface="Arial"/>
                <a:cs typeface="Arial"/>
              </a:rPr>
              <a:t>update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type</a:t>
            </a:r>
            <a:endParaRPr sz="3000" dirty="0">
              <a:latin typeface="Arial"/>
              <a:cs typeface="Arial"/>
            </a:endParaRPr>
          </a:p>
          <a:p>
            <a:pPr marL="367665" indent="-354965">
              <a:buChar char="-"/>
              <a:tabLst>
                <a:tab pos="367665" algn="l"/>
                <a:tab pos="368300" algn="l"/>
              </a:tabLst>
            </a:pPr>
            <a:r>
              <a:rPr sz="3000" dirty="0">
                <a:latin typeface="Arial"/>
                <a:cs typeface="Arial"/>
              </a:rPr>
              <a:t>regularization (L2/Dropout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strength)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0023" y="3621302"/>
            <a:ext cx="28321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neural networks practitioner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music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0027" y="5263765"/>
            <a:ext cx="199072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by Paolo Guereta 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CC-BY</a:t>
            </a:r>
            <a:r>
              <a:rPr sz="6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5764" y="2896222"/>
            <a:ext cx="3795992" cy="2530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7844" y="4063118"/>
            <a:ext cx="2996565" cy="0"/>
          </a:xfrm>
          <a:custGeom>
            <a:avLst/>
            <a:gdLst/>
            <a:ahLst/>
            <a:cxnLst/>
            <a:rect l="l" t="t" r="r" b="b"/>
            <a:pathLst>
              <a:path w="2996565">
                <a:moveTo>
                  <a:pt x="0" y="0"/>
                </a:moveTo>
                <a:lnTo>
                  <a:pt x="299609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4413" y="4022120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101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9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076" y="1086207"/>
            <a:ext cx="1880235" cy="575945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00"/>
                </a:solidFill>
              </a:rPr>
              <a:t>Cross-validation  </a:t>
            </a:r>
            <a:r>
              <a:rPr sz="1800" dirty="0">
                <a:solidFill>
                  <a:srgbClr val="000000"/>
                </a:solidFill>
              </a:rPr>
              <a:t>“command</a:t>
            </a:r>
            <a:r>
              <a:rPr sz="1800" spc="-105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center”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2495619" y="956801"/>
            <a:ext cx="6242462" cy="4459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102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2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5654753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b="1" spc="-5" dirty="0" smtClean="0">
                <a:latin typeface="Arial"/>
                <a:cs typeface="Arial"/>
              </a:rPr>
              <a:t>Activation Functions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smtClean="0">
                <a:latin typeface="Arial"/>
                <a:cs typeface="Arial"/>
              </a:rPr>
              <a:t>Data </a:t>
            </a:r>
            <a:r>
              <a:rPr spc="-10" dirty="0" smtClean="0">
                <a:latin typeface="Arial"/>
                <a:cs typeface="Arial"/>
              </a:rPr>
              <a:t>Preprocessing </a:t>
            </a:r>
            <a:endParaRPr lang="de-DE" spc="-10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 smtClean="0">
                <a:latin typeface="Arial"/>
                <a:cs typeface="Arial"/>
              </a:rPr>
              <a:t>Weight </a:t>
            </a:r>
            <a:r>
              <a:rPr spc="-5" dirty="0">
                <a:latin typeface="Arial"/>
                <a:cs typeface="Arial"/>
              </a:rPr>
              <a:t>Initialization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Batch </a:t>
            </a:r>
            <a:r>
              <a:rPr spc="-5" dirty="0">
                <a:latin typeface="Arial"/>
                <a:cs typeface="Arial"/>
              </a:rPr>
              <a:t>Normalization</a:t>
            </a:r>
            <a:r>
              <a:rPr spc="30" dirty="0">
                <a:latin typeface="Arial"/>
                <a:cs typeface="Arial"/>
              </a:rPr>
              <a:t>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Babysitting </a:t>
            </a:r>
            <a:r>
              <a:rPr spc="-5" dirty="0">
                <a:latin typeface="Arial"/>
                <a:cs typeface="Arial"/>
              </a:rPr>
              <a:t>the Learning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process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err="1">
                <a:latin typeface="Arial"/>
                <a:cs typeface="Arial"/>
              </a:rPr>
              <a:t>Hyperparameter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Optimization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b="1" dirty="0" smtClean="0">
                <a:latin typeface="Arial"/>
                <a:cs typeface="Arial"/>
              </a:rPr>
              <a:t>The „Deep“ Learning</a:t>
            </a:r>
            <a:endParaRPr b="1"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103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</a:t>
            </a:r>
            <a:endParaRPr lang="de-DE" kern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0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104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523679" y="1628800"/>
            <a:ext cx="2614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To be continued...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523679" y="3048000"/>
            <a:ext cx="7935856" cy="377681"/>
          </a:xfrm>
          <a:prstGeom prst="rect">
            <a:avLst/>
          </a:prstGeom>
        </p:spPr>
        <p:txBody>
          <a:bodyPr vert="horz" wrap="square" lIns="0" tIns="8268" rIns="0" bIns="0" rtlCol="0">
            <a:spAutoFit/>
          </a:bodyPr>
          <a:lstStyle/>
          <a:p>
            <a:pPr marL="6614">
              <a:spcBef>
                <a:spcPts val="65"/>
              </a:spcBef>
            </a:pPr>
            <a:r>
              <a:rPr lang="de-DE" b="1" dirty="0"/>
              <a:t>Deep Neural Network – why do the they generalize?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91219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105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52684" y="1600200"/>
            <a:ext cx="86627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   A Markov process is a “memoryless” (also called “Markov Property”) stochastic process. </a:t>
            </a:r>
          </a:p>
          <a:p>
            <a:endParaRPr lang="en-US" dirty="0"/>
          </a:p>
          <a:p>
            <a:pPr marL="342887" indent="-342887">
              <a:buFontTx/>
              <a:buChar char="-"/>
            </a:pPr>
            <a:r>
              <a:rPr lang="en-US" dirty="0"/>
              <a:t>A Markov chain is a type of Markov process containing multiple discrete states. </a:t>
            </a:r>
          </a:p>
          <a:p>
            <a:pPr marL="342887" indent="-342887">
              <a:buFontTx/>
              <a:buChar char="-"/>
            </a:pPr>
            <a:endParaRPr lang="en-US" dirty="0"/>
          </a:p>
          <a:p>
            <a:pPr marL="342887" indent="-342887">
              <a:buFontTx/>
              <a:buChar char="-"/>
            </a:pPr>
            <a:r>
              <a:rPr lang="en-US" dirty="0"/>
              <a:t>The conditional probability of future states of the process is only determined by the current state and does not depend on the past states.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816" y="375472"/>
            <a:ext cx="5118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Markov Chain</a:t>
            </a:r>
          </a:p>
        </p:txBody>
      </p:sp>
    </p:spTree>
    <p:extLst>
      <p:ext uri="{BB962C8B-B14F-4D97-AF65-F5344CB8AC3E}">
        <p14:creationId xmlns:p14="http://schemas.microsoft.com/office/powerpoint/2010/main" val="40539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106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52684" y="1600200"/>
            <a:ext cx="86627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7" indent="-342887">
              <a:buFontTx/>
              <a:buChar char="-"/>
            </a:pPr>
            <a:r>
              <a:rPr lang="de-DE" dirty="0"/>
              <a:t>Kullback – Leibler (KL) Divergence </a:t>
            </a:r>
            <a:r>
              <a:rPr lang="en-US" dirty="0"/>
              <a:t> measures how one probability distribution p diverges from a second expected probability distribution q. It is asymmetric.</a:t>
            </a:r>
          </a:p>
          <a:p>
            <a:pPr marL="342887" indent="-342887">
              <a:buFontTx/>
              <a:buChar char="-"/>
            </a:pPr>
            <a:endParaRPr lang="en-US" dirty="0"/>
          </a:p>
          <a:p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368285" y="434336"/>
            <a:ext cx="5118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Kullback - Leibler Divergence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05200"/>
            <a:ext cx="7097752" cy="13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6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107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52684" y="1600200"/>
            <a:ext cx="86627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7" indent="-342887">
              <a:buFontTx/>
              <a:buChar char="-"/>
            </a:pPr>
            <a:r>
              <a:rPr lang="en-US" dirty="0"/>
              <a:t>Mutual information measures the mutual dependence between two variables. </a:t>
            </a:r>
          </a:p>
          <a:p>
            <a:pPr marL="342887" indent="-342887">
              <a:buFontTx/>
              <a:buChar char="-"/>
            </a:pPr>
            <a:r>
              <a:rPr lang="en-US" dirty="0"/>
              <a:t>It quantifies the “amount of information” obtained about one random variable through the other random variable. Mutual information is symmetric.</a:t>
            </a:r>
          </a:p>
          <a:p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253603" y="508089"/>
            <a:ext cx="5118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Mutual Information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962401"/>
            <a:ext cx="5257800" cy="179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108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52684" y="1600200"/>
            <a:ext cx="86627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7" indent="-342887">
              <a:buFontTx/>
              <a:buChar char="-"/>
            </a:pPr>
            <a:r>
              <a:rPr lang="en-US" dirty="0"/>
              <a:t>For any </a:t>
            </a:r>
            <a:r>
              <a:rPr lang="en-US" dirty="0" err="1"/>
              <a:t>markov</a:t>
            </a:r>
            <a:r>
              <a:rPr lang="en-US" dirty="0"/>
              <a:t> chain: X→Y→Z, we would have </a:t>
            </a:r>
            <a:endParaRPr lang="en-US" dirty="0" smtClean="0"/>
          </a:p>
          <a:p>
            <a:r>
              <a:rPr lang="en-US" dirty="0" smtClean="0"/>
              <a:t>    I(X;Y) ≥ I(X;Z</a:t>
            </a:r>
            <a:r>
              <a:rPr lang="en-US" dirty="0"/>
              <a:t>).</a:t>
            </a:r>
          </a:p>
          <a:p>
            <a:pPr marL="342887" indent="-342887">
              <a:buFontTx/>
              <a:buChar char="-"/>
            </a:pPr>
            <a:endParaRPr lang="en-US" dirty="0"/>
          </a:p>
          <a:p>
            <a:pPr marL="342887" indent="-342887">
              <a:buFontTx/>
              <a:buChar char="-"/>
            </a:pPr>
            <a:r>
              <a:rPr lang="en-US" dirty="0"/>
              <a:t>A deep neural network can be viewed as a Markov chain, and thus when we are moving down the layers of a DNN, the mutual information between the layer and the input can only decrease.</a:t>
            </a:r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378858" y="432852"/>
            <a:ext cx="5118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Processing Inequality (DPI)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00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109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52684" y="1600200"/>
            <a:ext cx="86627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7" indent="-342887">
              <a:buFontTx/>
              <a:buChar char="-"/>
            </a:pPr>
            <a:r>
              <a:rPr lang="en-US" dirty="0"/>
              <a:t>For two invertible functions ϕ, ψ, the mutual information still holds: I(X;Y)=I(ϕ(X);ψ(Y)).</a:t>
            </a:r>
          </a:p>
          <a:p>
            <a:pPr marL="342887" indent="-342887">
              <a:buFontTx/>
              <a:buChar char="-"/>
            </a:pPr>
            <a:endParaRPr lang="en-US" dirty="0"/>
          </a:p>
          <a:p>
            <a:pPr marL="342887" indent="-342887">
              <a:buFontTx/>
              <a:buChar char="-"/>
            </a:pPr>
            <a:r>
              <a:rPr lang="en-US" dirty="0"/>
              <a:t>For example, if we shuffle the weights in one layer of DNN, it would not affect the mutual information between this layer and another.</a:t>
            </a:r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  <a:p>
            <a:pPr marL="342887" indent="-342887">
              <a:buFontTx/>
              <a:buChar char="-"/>
            </a:pP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368285" y="416362"/>
            <a:ext cx="5118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Reparametrization</a:t>
            </a:r>
            <a:r>
              <a:rPr lang="en-US" dirty="0"/>
              <a:t> invariance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9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924" y="1006965"/>
            <a:ext cx="7353934" cy="772005"/>
          </a:xfrm>
          <a:prstGeom prst="rect">
            <a:avLst/>
          </a:prstGeom>
        </p:spPr>
        <p:txBody>
          <a:bodyPr vert="horz" wrap="square" lIns="0" tIns="27939" rIns="0" bIns="0" rtlCol="0" anchor="b" anchorCtr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00"/>
                </a:solidFill>
              </a:rPr>
              <a:t>Consider what happens when the input to </a:t>
            </a:r>
            <a:r>
              <a:rPr dirty="0">
                <a:solidFill>
                  <a:srgbClr val="000000"/>
                </a:solidFill>
              </a:rPr>
              <a:t>a </a:t>
            </a:r>
            <a:r>
              <a:rPr spc="-5" dirty="0">
                <a:solidFill>
                  <a:srgbClr val="000000"/>
                </a:solidFill>
              </a:rPr>
              <a:t>neuron </a:t>
            </a:r>
            <a:r>
              <a:rPr dirty="0">
                <a:solidFill>
                  <a:srgbClr val="000000"/>
                </a:solidFill>
              </a:rPr>
              <a:t>(x)  </a:t>
            </a:r>
            <a:r>
              <a:rPr spc="-5" dirty="0">
                <a:solidFill>
                  <a:srgbClr val="000000"/>
                </a:solidFill>
              </a:rPr>
              <a:t>is always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positive:</a:t>
            </a:r>
          </a:p>
        </p:txBody>
      </p:sp>
      <p:sp>
        <p:nvSpPr>
          <p:cNvPr id="3" name="object 3"/>
          <p:cNvSpPr/>
          <p:nvPr/>
        </p:nvSpPr>
        <p:spPr>
          <a:xfrm>
            <a:off x="5132376" y="2455830"/>
            <a:ext cx="3057333" cy="132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9925" y="4396025"/>
            <a:ext cx="5955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What </a:t>
            </a:r>
            <a:r>
              <a:rPr dirty="0">
                <a:latin typeface="Arial"/>
                <a:cs typeface="Arial"/>
              </a:rPr>
              <a:t>can </a:t>
            </a:r>
            <a:r>
              <a:rPr spc="-5" dirty="0">
                <a:latin typeface="Arial"/>
                <a:cs typeface="Arial"/>
              </a:rPr>
              <a:t>we </a:t>
            </a:r>
            <a:r>
              <a:rPr dirty="0">
                <a:latin typeface="Arial"/>
                <a:cs typeface="Arial"/>
              </a:rPr>
              <a:t>say </a:t>
            </a:r>
            <a:r>
              <a:rPr spc="-5" dirty="0">
                <a:latin typeface="Arial"/>
                <a:cs typeface="Arial"/>
              </a:rPr>
              <a:t>about the gradients on</a:t>
            </a:r>
            <a:r>
              <a:rPr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</a:t>
            </a:r>
            <a:r>
              <a:rPr dirty="0">
                <a:latin typeface="Arial"/>
                <a:cs typeface="Arial"/>
              </a:rPr>
              <a:t>?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9750" y="2156047"/>
            <a:ext cx="3349443" cy="1911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86" y="2151286"/>
            <a:ext cx="3359150" cy="1920875"/>
          </a:xfrm>
          <a:custGeom>
            <a:avLst/>
            <a:gdLst/>
            <a:ahLst/>
            <a:cxnLst/>
            <a:rect l="l" t="t" r="r" b="b"/>
            <a:pathLst>
              <a:path w="3359150" h="1920875">
                <a:moveTo>
                  <a:pt x="0" y="0"/>
                </a:moveTo>
                <a:lnTo>
                  <a:pt x="3358955" y="0"/>
                </a:lnTo>
                <a:lnTo>
                  <a:pt x="3358955" y="1920583"/>
                </a:lnTo>
                <a:lnTo>
                  <a:pt x="0" y="19205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110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179512" y="415807"/>
            <a:ext cx="6108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Deep Neural Networks as Markov chain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1"/>
            <a:ext cx="4572000" cy="2884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256394"/>
            <a:ext cx="6858000" cy="7249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200" y="5107043"/>
            <a:ext cx="929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 DNN is designed to learn how to describe X to predict Y and eventually, to compress X to only hold the information related to Y. </a:t>
            </a:r>
          </a:p>
        </p:txBody>
      </p:sp>
    </p:spTree>
    <p:extLst>
      <p:ext uri="{BB962C8B-B14F-4D97-AF65-F5344CB8AC3E}">
        <p14:creationId xmlns:p14="http://schemas.microsoft.com/office/powerpoint/2010/main" val="23273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111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306659" y="1600200"/>
            <a:ext cx="8839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 DNN has successive internal representations of X, a set of hidden layers {T</a:t>
            </a:r>
            <a:r>
              <a:rPr lang="de-DE" sz="1800" dirty="0"/>
              <a:t>i</a:t>
            </a:r>
            <a:r>
              <a:rPr lang="de-DE" dirty="0"/>
              <a:t>}. </a:t>
            </a:r>
          </a:p>
          <a:p>
            <a:endParaRPr lang="de-DE" dirty="0"/>
          </a:p>
          <a:p>
            <a:r>
              <a:rPr lang="de-DE" dirty="0"/>
              <a:t>The information plane theorem characterizes each layer by its encoder and decoder information. </a:t>
            </a:r>
          </a:p>
          <a:p>
            <a:endParaRPr lang="de-DE" dirty="0"/>
          </a:p>
          <a:p>
            <a:r>
              <a:rPr lang="de-DE" dirty="0"/>
              <a:t>The encoder is a representation of the input data X, while the decoder translates the information in the current layer to the target ouput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824" y="476672"/>
            <a:ext cx="6108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Information Plane Theorem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1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112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76200" y="1600200"/>
            <a:ext cx="8458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X-axis</a:t>
            </a:r>
            <a:r>
              <a:rPr lang="en-US" dirty="0"/>
              <a:t>: The sample complexity of </a:t>
            </a:r>
            <a:r>
              <a:rPr lang="de-DE" dirty="0"/>
              <a:t>T</a:t>
            </a:r>
            <a:r>
              <a:rPr lang="de-DE" sz="1800" dirty="0"/>
              <a:t>i</a:t>
            </a:r>
            <a:r>
              <a:rPr lang="en-US" dirty="0"/>
              <a:t> is determined by the encoder mutual information I(X;</a:t>
            </a:r>
            <a:r>
              <a:rPr lang="de-DE" dirty="0"/>
              <a:t> T</a:t>
            </a:r>
            <a:r>
              <a:rPr lang="de-DE" sz="1800" dirty="0"/>
              <a:t>i</a:t>
            </a:r>
            <a:r>
              <a:rPr lang="en-US" dirty="0"/>
              <a:t>). Sample complexity refers to how many samples you need to achieve certain accuracy and generalization.</a:t>
            </a:r>
          </a:p>
          <a:p>
            <a:endParaRPr lang="en-US" dirty="0"/>
          </a:p>
          <a:p>
            <a:r>
              <a:rPr lang="en-US" b="1" dirty="0"/>
              <a:t>Y-axis</a:t>
            </a:r>
            <a:r>
              <a:rPr lang="en-US" dirty="0"/>
              <a:t>: The accuracy (generalization error) is determined by the decoder mutual information I(</a:t>
            </a:r>
            <a:r>
              <a:rPr lang="de-DE" dirty="0"/>
              <a:t>T</a:t>
            </a:r>
            <a:r>
              <a:rPr lang="de-DE" sz="1800" dirty="0"/>
              <a:t>i</a:t>
            </a:r>
            <a:r>
              <a:rPr lang="en-US" dirty="0"/>
              <a:t>;Y).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250824" y="422257"/>
            <a:ext cx="3910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Information Plane Theorem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9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113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349700" y="467619"/>
            <a:ext cx="3910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Information Plane Theorem</a:t>
            </a:r>
            <a:endParaRPr lang="de-DE" dirty="0"/>
          </a:p>
        </p:txBody>
      </p:sp>
      <p:pic>
        <p:nvPicPr>
          <p:cNvPr id="8" name="The optimization process in the Information Plane  - symmetric ru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484784"/>
            <a:ext cx="5385792" cy="40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114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1"/>
            <a:ext cx="6580790" cy="27459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9700" y="467619"/>
            <a:ext cx="3910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Information Plane Theorem</a:t>
            </a:r>
            <a:endParaRPr lang="de-DE" dirty="0"/>
          </a:p>
        </p:txBody>
      </p:sp>
      <p:sp>
        <p:nvSpPr>
          <p:cNvPr id="7" name="Rectangle 6"/>
          <p:cNvSpPr/>
          <p:nvPr/>
        </p:nvSpPr>
        <p:spPr>
          <a:xfrm>
            <a:off x="371108" y="4419600"/>
            <a:ext cx="11430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encoder vs decoder mutual information of DNN hidden layers of 50 experiments. </a:t>
            </a:r>
          </a:p>
          <a:p>
            <a:r>
              <a:rPr lang="en-US" sz="1600" i="1" dirty="0"/>
              <a:t>Different layers are color-coders, with green being the layer right next to the input </a:t>
            </a:r>
          </a:p>
          <a:p>
            <a:r>
              <a:rPr lang="en-US" sz="1600" i="1" dirty="0"/>
              <a:t>and the orange being the furthest. </a:t>
            </a:r>
          </a:p>
          <a:p>
            <a:r>
              <a:rPr lang="en-US" sz="1600" i="1" dirty="0"/>
              <a:t>There are three snapshots, at the initial epoch, 400 epochs and 9000 epochs respectively.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68982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115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676400"/>
            <a:ext cx="5705516" cy="3848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0825" y="422257"/>
            <a:ext cx="3659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Two Optimization Phases</a:t>
            </a:r>
          </a:p>
        </p:txBody>
      </p:sp>
    </p:spTree>
    <p:extLst>
      <p:ext uri="{BB962C8B-B14F-4D97-AF65-F5344CB8AC3E}">
        <p14:creationId xmlns:p14="http://schemas.microsoft.com/office/powerpoint/2010/main" val="15904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116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250824" y="404664"/>
            <a:ext cx="5118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Old generalization Bound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67" y="1524000"/>
            <a:ext cx="3819523" cy="842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7200" y="2636261"/>
                <a:ext cx="8229600" cy="3422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de-DE" dirty="0"/>
                  <a:t>: The difference between the training error and the generalization error. The generalization error measures how accurate the prediction of an algorithm is for previously unseen data.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- cover of the hypothesis class. Typically we assume the size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 \</m:t>
                            </m:r>
                            <m:r>
                              <m:rPr>
                                <m:lit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: Confidence.</a:t>
                </a:r>
              </a:p>
              <a:p>
                <a:r>
                  <a:rPr lang="de-DE" dirty="0"/>
                  <a:t>m: The number of training samples.</a:t>
                </a:r>
              </a:p>
              <a:p>
                <a:r>
                  <a:rPr lang="de-DE" dirty="0"/>
                  <a:t>d: The VC dimension of the hypothesis.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36261"/>
                <a:ext cx="8229600" cy="3422860"/>
              </a:xfrm>
              <a:prstGeom prst="rect">
                <a:avLst/>
              </a:prstGeom>
              <a:blipFill>
                <a:blip r:embed="rId3"/>
                <a:stretch>
                  <a:fillRect l="-1111" t="-1246" r="-1926" b="-32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6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117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250824" y="404664"/>
            <a:ext cx="5118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Comparing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47" y="1340768"/>
            <a:ext cx="8481149" cy="46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118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2401" y="1676400"/>
                <a:ext cx="8163116" cy="2354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When X is large, the size of X is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Each cell in the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-partition is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sub>
                            </m:s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. Therefore we have                              .Then the input compression bound becomes: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1676400"/>
                <a:ext cx="8163116" cy="2354362"/>
              </a:xfrm>
              <a:prstGeom prst="rect">
                <a:avLst/>
              </a:prstGeom>
              <a:blipFill>
                <a:blip r:embed="rId2"/>
                <a:stretch>
                  <a:fillRect l="-1120" t="-1036" r="-20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50824" y="428526"/>
            <a:ext cx="5118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New Input Compression Bound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4" y="2484562"/>
            <a:ext cx="2349866" cy="474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3734819"/>
            <a:ext cx="5314950" cy="12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119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2401" y="1676400"/>
                <a:ext cx="8163116" cy="4168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First let us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as an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de-DE" dirty="0"/>
                  <a:t>-partition of the input variable X.</a:t>
                </a:r>
              </a:p>
              <a:p>
                <a:endParaRPr lang="de-DE" dirty="0"/>
              </a:p>
              <a:p>
                <a:r>
                  <a:rPr lang="de-DE" dirty="0"/>
                  <a:t>This partition compresses the input with respect to the homogeneity to the labels into small cells. </a:t>
                </a:r>
              </a:p>
              <a:p>
                <a:r>
                  <a:rPr lang="de-DE" dirty="0"/>
                  <a:t>The cells in total can cover the whole input space. </a:t>
                </a:r>
              </a:p>
              <a:p>
                <a:endParaRPr lang="de-DE" dirty="0"/>
              </a:p>
              <a:p>
                <a:r>
                  <a:rPr lang="de-DE" dirty="0"/>
                  <a:t>If the prediction outputs binary values, we can replace the cardinality of the hypothesis,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de-DE" dirty="0"/>
                  <a:t>, with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1676400"/>
                <a:ext cx="8163116" cy="4168770"/>
              </a:xfrm>
              <a:prstGeom prst="rect">
                <a:avLst/>
              </a:prstGeom>
              <a:blipFill>
                <a:blip r:embed="rId2"/>
                <a:stretch>
                  <a:fillRect l="-1120" t="-10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50824" y="476672"/>
            <a:ext cx="5118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New Input Compression Bound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105400"/>
            <a:ext cx="2874264" cy="4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999" y="1031757"/>
            <a:ext cx="721868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Consider what happens when the input to </a:t>
            </a:r>
            <a:r>
              <a:rPr dirty="0">
                <a:solidFill>
                  <a:srgbClr val="000000"/>
                </a:solidFill>
              </a:rPr>
              <a:t>a </a:t>
            </a:r>
            <a:r>
              <a:rPr spc="-5" dirty="0">
                <a:solidFill>
                  <a:srgbClr val="000000"/>
                </a:solidFill>
              </a:rPr>
              <a:t>neuron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8001" y="1393707"/>
            <a:ext cx="232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always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positive...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6459" y="2415017"/>
            <a:ext cx="3057333" cy="1320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4625" y="4278248"/>
            <a:ext cx="5955665" cy="113107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What </a:t>
            </a:r>
            <a:r>
              <a:rPr dirty="0">
                <a:latin typeface="Arial"/>
                <a:cs typeface="Arial"/>
              </a:rPr>
              <a:t>can </a:t>
            </a:r>
            <a:r>
              <a:rPr spc="-5" dirty="0">
                <a:latin typeface="Arial"/>
                <a:cs typeface="Arial"/>
              </a:rPr>
              <a:t>we </a:t>
            </a:r>
            <a:r>
              <a:rPr dirty="0">
                <a:latin typeface="Arial"/>
                <a:cs typeface="Arial"/>
              </a:rPr>
              <a:t>say </a:t>
            </a:r>
            <a:r>
              <a:rPr spc="-5" dirty="0">
                <a:latin typeface="Arial"/>
                <a:cs typeface="Arial"/>
              </a:rPr>
              <a:t>about the gradients on </a:t>
            </a:r>
            <a:r>
              <a:rPr b="1" dirty="0">
                <a:latin typeface="Arial"/>
                <a:cs typeface="Arial"/>
              </a:rPr>
              <a:t>w</a:t>
            </a:r>
            <a:r>
              <a:rPr dirty="0">
                <a:latin typeface="Arial"/>
                <a:cs typeface="Arial"/>
              </a:rPr>
              <a:t>? 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Always all positive or all negative</a:t>
            </a:r>
            <a:r>
              <a:rPr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:(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dirty="0">
                <a:solidFill>
                  <a:srgbClr val="FF00FF"/>
                </a:solidFill>
                <a:latin typeface="Arial"/>
                <a:cs typeface="Arial"/>
              </a:rPr>
              <a:t>(this </a:t>
            </a:r>
            <a:r>
              <a:rPr spc="-5" dirty="0">
                <a:solidFill>
                  <a:srgbClr val="FF00FF"/>
                </a:solidFill>
                <a:latin typeface="Arial"/>
                <a:cs typeface="Arial"/>
              </a:rPr>
              <a:t>is also why </a:t>
            </a:r>
            <a:r>
              <a:rPr dirty="0">
                <a:solidFill>
                  <a:srgbClr val="FF00FF"/>
                </a:solidFill>
                <a:latin typeface="Arial"/>
                <a:cs typeface="Arial"/>
              </a:rPr>
              <a:t>you </a:t>
            </a:r>
            <a:r>
              <a:rPr spc="-5" dirty="0">
                <a:solidFill>
                  <a:srgbClr val="FF00FF"/>
                </a:solidFill>
                <a:latin typeface="Arial"/>
                <a:cs typeface="Arial"/>
              </a:rPr>
              <a:t>want </a:t>
            </a:r>
            <a:r>
              <a:rPr dirty="0">
                <a:solidFill>
                  <a:srgbClr val="FF00FF"/>
                </a:solidFill>
                <a:latin typeface="Arial"/>
                <a:cs typeface="Arial"/>
              </a:rPr>
              <a:t>zero-mean</a:t>
            </a:r>
            <a:r>
              <a:rPr spc="-8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FF"/>
                </a:solidFill>
                <a:latin typeface="Arial"/>
                <a:cs typeface="Arial"/>
              </a:rPr>
              <a:t>data!)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93985" y="1429648"/>
            <a:ext cx="0" cy="2768600"/>
          </a:xfrm>
          <a:custGeom>
            <a:avLst/>
            <a:gdLst/>
            <a:ahLst/>
            <a:cxnLst/>
            <a:rect l="l" t="t" r="r" b="b"/>
            <a:pathLst>
              <a:path h="2768600">
                <a:moveTo>
                  <a:pt x="0" y="0"/>
                </a:moveTo>
                <a:lnTo>
                  <a:pt x="0" y="27680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21713" y="2813758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>
                <a:moveTo>
                  <a:pt x="274439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05087" y="1442666"/>
            <a:ext cx="1360805" cy="1360170"/>
          </a:xfrm>
          <a:custGeom>
            <a:avLst/>
            <a:gdLst/>
            <a:ahLst/>
            <a:cxnLst/>
            <a:rect l="l" t="t" r="r" b="b"/>
            <a:pathLst>
              <a:path w="1360804" h="1360170">
                <a:moveTo>
                  <a:pt x="0" y="0"/>
                </a:moveTo>
                <a:lnTo>
                  <a:pt x="1360797" y="0"/>
                </a:lnTo>
                <a:lnTo>
                  <a:pt x="1360797" y="1359897"/>
                </a:lnTo>
                <a:lnTo>
                  <a:pt x="0" y="1359897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93985" y="2808263"/>
            <a:ext cx="1127760" cy="1035050"/>
          </a:xfrm>
          <a:custGeom>
            <a:avLst/>
            <a:gdLst/>
            <a:ahLst/>
            <a:cxnLst/>
            <a:rect l="l" t="t" r="r" b="b"/>
            <a:pathLst>
              <a:path w="1127759" h="1035050">
                <a:moveTo>
                  <a:pt x="0" y="0"/>
                </a:moveTo>
                <a:lnTo>
                  <a:pt x="1127472" y="103453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90658" y="3810070"/>
            <a:ext cx="104024" cy="100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26284" y="4018180"/>
            <a:ext cx="1244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hypothetical  optimal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w  vector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8686" y="2784617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zig zag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3510" y="1596844"/>
            <a:ext cx="1362710" cy="8951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0345" marR="3733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allowed  gradient  update  directions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70965" y="2823283"/>
            <a:ext cx="1313815" cy="1082348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49225" marR="395605">
              <a:lnSpc>
                <a:spcPts val="1650"/>
              </a:lnSpc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allowed  gradient  update  directions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46910" y="2674836"/>
            <a:ext cx="25400" cy="340360"/>
          </a:xfrm>
          <a:custGeom>
            <a:avLst/>
            <a:gdLst/>
            <a:ahLst/>
            <a:cxnLst/>
            <a:rect l="l" t="t" r="r" b="b"/>
            <a:pathLst>
              <a:path w="25400" h="340360">
                <a:moveTo>
                  <a:pt x="24949" y="0"/>
                </a:moveTo>
                <a:lnTo>
                  <a:pt x="0" y="33990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06010" y="3002915"/>
            <a:ext cx="81824" cy="107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38337" y="3096983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57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9986" y="3056145"/>
            <a:ext cx="108149" cy="81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7011" y="3089830"/>
            <a:ext cx="29845" cy="269875"/>
          </a:xfrm>
          <a:custGeom>
            <a:avLst/>
            <a:gdLst/>
            <a:ahLst/>
            <a:cxnLst/>
            <a:rect l="l" t="t" r="r" b="b"/>
            <a:pathLst>
              <a:path w="29845" h="269875">
                <a:moveTo>
                  <a:pt x="29774" y="0"/>
                </a:moveTo>
                <a:lnTo>
                  <a:pt x="0" y="269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76209" y="3346644"/>
            <a:ext cx="81624" cy="1084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90008" y="3694644"/>
            <a:ext cx="169574" cy="234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25186" y="3410494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74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6835" y="3369669"/>
            <a:ext cx="108149" cy="81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98010" y="3394621"/>
            <a:ext cx="29845" cy="269875"/>
          </a:xfrm>
          <a:custGeom>
            <a:avLst/>
            <a:gdLst/>
            <a:ahLst/>
            <a:cxnLst/>
            <a:rect l="l" t="t" r="r" b="b"/>
            <a:pathLst>
              <a:path w="29845" h="269875">
                <a:moveTo>
                  <a:pt x="29774" y="0"/>
                </a:moveTo>
                <a:lnTo>
                  <a:pt x="0" y="2697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57208" y="3651444"/>
            <a:ext cx="81624" cy="108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06185" y="3715294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74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7834" y="3674469"/>
            <a:ext cx="108149" cy="81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285" y="476672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Sources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278" y="1981200"/>
            <a:ext cx="81661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cs231n.stanford.edu/2017/syllabus.html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://www.cs.ubc.ca/~</a:t>
            </a:r>
            <a:r>
              <a:rPr lang="de-DE" dirty="0" smtClean="0">
                <a:hlinkClick r:id="rId4"/>
              </a:rPr>
              <a:t>nando/540-2013/lectures.html</a:t>
            </a:r>
            <a:r>
              <a:rPr lang="de-DE" dirty="0" smtClean="0"/>
              <a:t> </a:t>
            </a:r>
          </a:p>
          <a:p>
            <a:endParaRPr lang="de-DE" dirty="0"/>
          </a:p>
          <a:p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www.youtube.com/watch?v=bLqJHjXihK8&amp;feature=youtu.be&amp;t=15m15s</a:t>
            </a:r>
            <a:r>
              <a:rPr lang="de-DE" dirty="0" smtClean="0"/>
              <a:t> </a:t>
            </a:r>
            <a:endParaRPr lang="de-DE" dirty="0"/>
          </a:p>
          <a:p>
            <a:endParaRPr lang="de-DE" dirty="0"/>
          </a:p>
          <a:p>
            <a:r>
              <a:rPr lang="de-DE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D91E-5203-4AE5-B578-92C174887FE1}" type="slidenum">
              <a:rPr lang="de-DE" smtClean="0"/>
              <a:pPr/>
              <a:t>120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2018-04-12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71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Activation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Functions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Sigmoid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7" y="1013576"/>
            <a:ext cx="2673069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50827" y="1914264"/>
            <a:ext cx="8640763" cy="23288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1495" indent="-313690">
              <a:spcBef>
                <a:spcPts val="100"/>
              </a:spcBef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Squashes numbers to </a:t>
            </a:r>
            <a:r>
              <a:rPr dirty="0"/>
              <a:t>range</a:t>
            </a:r>
            <a:r>
              <a:rPr spc="-85" dirty="0"/>
              <a:t> </a:t>
            </a:r>
            <a:r>
              <a:rPr spc="-5" dirty="0"/>
              <a:t>[0,1]</a:t>
            </a:r>
          </a:p>
          <a:p>
            <a:pPr marL="4341495" marR="5080" indent="-313690"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Historically popular </a:t>
            </a:r>
            <a:r>
              <a:rPr dirty="0"/>
              <a:t>since </a:t>
            </a:r>
            <a:r>
              <a:rPr spc="-5" dirty="0"/>
              <a:t>they  have nice interpretation as </a:t>
            </a:r>
            <a:r>
              <a:rPr dirty="0"/>
              <a:t>a  saturating “firing rate” </a:t>
            </a:r>
            <a:r>
              <a:rPr spc="-5" dirty="0"/>
              <a:t>of </a:t>
            </a: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neuron</a:t>
            </a:r>
          </a:p>
          <a:p>
            <a:pPr marL="3871595"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884295"/>
            <a:r>
              <a:rPr dirty="0"/>
              <a:t>3</a:t>
            </a:r>
            <a:r>
              <a:rPr spc="-10" dirty="0"/>
              <a:t> </a:t>
            </a:r>
            <a:r>
              <a:rPr spc="-5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5623" y="4229138"/>
            <a:ext cx="41065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marR="602615" indent="-440055">
              <a:spcBef>
                <a:spcPts val="100"/>
              </a:spcBef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Saturated neurons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“kill”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the  gradients</a:t>
            </a:r>
            <a:endParaRPr sz="2000" dirty="0">
              <a:latin typeface="Arial"/>
              <a:cs typeface="Arial"/>
            </a:endParaRPr>
          </a:p>
          <a:p>
            <a:pPr marL="452755" marR="967105" indent="-440055"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Sigmoid outputs are</a:t>
            </a:r>
            <a:r>
              <a:rPr sz="20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zero-centered</a:t>
            </a:r>
            <a:endParaRPr sz="2000" dirty="0">
              <a:latin typeface="Arial"/>
              <a:cs typeface="Arial"/>
            </a:endParaRPr>
          </a:p>
          <a:p>
            <a:pPr marL="452755" indent="-440055">
              <a:buAutoNum type="arabicPeriod"/>
              <a:tabLst>
                <a:tab pos="452755" algn="l"/>
                <a:tab pos="453390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exp() is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bit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compute</a:t>
            </a:r>
            <a:r>
              <a:rPr sz="20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expensive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360" y="1993865"/>
            <a:ext cx="2386928" cy="182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01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Activation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Functions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04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tanh(x)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8689" y="2349490"/>
            <a:ext cx="43459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indent="-313055">
              <a:spcBef>
                <a:spcPts val="100"/>
              </a:spcBef>
              <a:buChar char="-"/>
              <a:tabLst>
                <a:tab pos="325755" algn="l"/>
                <a:tab pos="326390" algn="l"/>
              </a:tabLst>
            </a:pPr>
            <a:r>
              <a:rPr sz="2000" spc="-5" dirty="0">
                <a:latin typeface="Arial"/>
                <a:cs typeface="Arial"/>
              </a:rPr>
              <a:t>Squashes numbers to </a:t>
            </a:r>
            <a:r>
              <a:rPr sz="2000" dirty="0">
                <a:latin typeface="Arial"/>
                <a:cs typeface="Arial"/>
              </a:rPr>
              <a:t>range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[-1,1]</a:t>
            </a:r>
            <a:endParaRPr sz="2000">
              <a:latin typeface="Arial"/>
              <a:cs typeface="Arial"/>
            </a:endParaRPr>
          </a:p>
          <a:p>
            <a:pPr marL="325755" indent="-313055">
              <a:buChar char="-"/>
              <a:tabLst>
                <a:tab pos="325755" algn="l"/>
                <a:tab pos="326390" algn="l"/>
              </a:tabLst>
            </a:pP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zero centered</a:t>
            </a:r>
            <a:r>
              <a:rPr sz="20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(nice)</a:t>
            </a:r>
            <a:endParaRPr sz="2000">
              <a:latin typeface="Arial"/>
              <a:cs typeface="Arial"/>
            </a:endParaRPr>
          </a:p>
          <a:p>
            <a:pPr marL="325755" indent="-313055">
              <a:buChar char="-"/>
              <a:tabLst>
                <a:tab pos="325755" algn="l"/>
                <a:tab pos="32639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still kills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gradients when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saturated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:(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1111" y="5062155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[LeCun et al.,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1991]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5951" y="1965828"/>
            <a:ext cx="2369034" cy="180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0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0262" y="918082"/>
            <a:ext cx="388620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  <a:tabLst>
                <a:tab pos="342265" algn="l"/>
              </a:tabLst>
            </a:pPr>
            <a:r>
              <a:rPr dirty="0">
                <a:solidFill>
                  <a:srgbClr val="000000"/>
                </a:solidFill>
              </a:rPr>
              <a:t>-	</a:t>
            </a:r>
            <a:r>
              <a:rPr spc="-5" dirty="0">
                <a:solidFill>
                  <a:srgbClr val="000000"/>
                </a:solidFill>
              </a:rPr>
              <a:t>Computes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f(x) =</a:t>
            </a:r>
            <a:r>
              <a:rPr b="1" spc="-95" dirty="0">
                <a:solidFill>
                  <a:srgbClr val="000000"/>
                </a:solidFill>
              </a:rPr>
              <a:t> </a:t>
            </a:r>
            <a:r>
              <a:rPr b="1" spc="-5" dirty="0">
                <a:solidFill>
                  <a:srgbClr val="000000"/>
                </a:solidFill>
              </a:rPr>
              <a:t>max(0,x)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648" y="1642999"/>
            <a:ext cx="8653780" cy="3654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3210" indent="-321945">
              <a:lnSpc>
                <a:spcPts val="2630"/>
              </a:lnSpc>
              <a:spcBef>
                <a:spcPts val="100"/>
              </a:spcBef>
              <a:buChar char="-"/>
              <a:tabLst>
                <a:tab pos="4093210" algn="l"/>
                <a:tab pos="40938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Does not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saturate (in</a:t>
            </a:r>
            <a:r>
              <a:rPr sz="2200" spc="-3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+</a:t>
            </a:r>
            <a:r>
              <a:rPr lang="de-DE" sz="2200" spc="-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region)</a:t>
            </a:r>
            <a:endParaRPr sz="2200" dirty="0">
              <a:latin typeface="Arial"/>
              <a:cs typeface="Arial"/>
            </a:endParaRPr>
          </a:p>
          <a:p>
            <a:pPr marL="4093210" indent="-321945">
              <a:lnSpc>
                <a:spcPts val="2625"/>
              </a:lnSpc>
              <a:buChar char="-"/>
              <a:tabLst>
                <a:tab pos="4093210" algn="l"/>
                <a:tab pos="40938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Very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computationally</a:t>
            </a:r>
            <a:r>
              <a:rPr sz="22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efficient</a:t>
            </a:r>
            <a:endParaRPr sz="2200" dirty="0">
              <a:latin typeface="Arial"/>
              <a:cs typeface="Arial"/>
            </a:endParaRPr>
          </a:p>
          <a:p>
            <a:pPr marL="4093210" marR="516255" indent="-321945">
              <a:lnSpc>
                <a:spcPts val="2620"/>
              </a:lnSpc>
              <a:spcBef>
                <a:spcPts val="95"/>
              </a:spcBef>
              <a:buChar char="-"/>
              <a:tabLst>
                <a:tab pos="4093210" algn="l"/>
                <a:tab pos="40938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Converges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much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faster than 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sigmoid/tanh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in practice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(e.g.</a:t>
            </a:r>
            <a:r>
              <a:rPr sz="22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6x)</a:t>
            </a:r>
            <a:endParaRPr sz="2200" dirty="0">
              <a:latin typeface="Arial"/>
              <a:cs typeface="Arial"/>
            </a:endParaRPr>
          </a:p>
          <a:p>
            <a:pPr marL="4093210" marR="241935" indent="-321945">
              <a:lnSpc>
                <a:spcPts val="2620"/>
              </a:lnSpc>
              <a:spcBef>
                <a:spcPts val="10"/>
              </a:spcBef>
              <a:buChar char="-"/>
              <a:tabLst>
                <a:tab pos="4093210" algn="l"/>
                <a:tab pos="4093845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Actually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more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biologically plausible  than</a:t>
            </a:r>
            <a:r>
              <a:rPr sz="22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</a:t>
            </a:r>
            <a:endParaRPr sz="2200"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b="1" spc="-5" dirty="0">
                <a:latin typeface="Arial"/>
                <a:cs typeface="Arial"/>
              </a:rPr>
              <a:t>ReLU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>
                <a:latin typeface="Arial"/>
                <a:cs typeface="Arial"/>
              </a:rPr>
              <a:t>(Rectified </a:t>
            </a:r>
            <a:r>
              <a:rPr spc="-5" dirty="0">
                <a:latin typeface="Arial"/>
                <a:cs typeface="Arial"/>
              </a:rPr>
              <a:t>Linear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Unit)</a:t>
            </a:r>
            <a:endParaRPr dirty="0">
              <a:latin typeface="Arial"/>
              <a:cs typeface="Arial"/>
            </a:endParaRPr>
          </a:p>
          <a:p>
            <a:pPr marR="5080" algn="r">
              <a:spcBef>
                <a:spcPts val="165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[Krizhevsky et al.,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2012]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0330" y="1902967"/>
            <a:ext cx="2215334" cy="1824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2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Activation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Functions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648" y="4019454"/>
            <a:ext cx="29718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>
                <a:latin typeface="Arial"/>
                <a:cs typeface="Arial"/>
              </a:rPr>
              <a:t>(Rectified </a:t>
            </a:r>
            <a:r>
              <a:rPr spc="-5" dirty="0">
                <a:latin typeface="Arial"/>
                <a:cs typeface="Arial"/>
              </a:rPr>
              <a:t>Linear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Unit)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0262" y="918082"/>
            <a:ext cx="388620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  <a:tabLst>
                <a:tab pos="342265" algn="l"/>
              </a:tabLst>
            </a:pPr>
            <a:r>
              <a:rPr dirty="0">
                <a:solidFill>
                  <a:srgbClr val="000000"/>
                </a:solidFill>
              </a:rPr>
              <a:t>-	</a:t>
            </a:r>
            <a:r>
              <a:rPr spc="-5" dirty="0">
                <a:solidFill>
                  <a:srgbClr val="000000"/>
                </a:solidFill>
              </a:rPr>
              <a:t>Computes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f(x) =</a:t>
            </a:r>
            <a:r>
              <a:rPr b="1" spc="-95" dirty="0">
                <a:solidFill>
                  <a:srgbClr val="000000"/>
                </a:solidFill>
              </a:rPr>
              <a:t> </a:t>
            </a:r>
            <a:r>
              <a:rPr b="1" spc="-5" dirty="0">
                <a:solidFill>
                  <a:srgbClr val="000000"/>
                </a:solidFill>
              </a:rPr>
              <a:t>max(0,x)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93164" y="1614422"/>
            <a:ext cx="4792980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21945">
              <a:lnSpc>
                <a:spcPts val="2630"/>
              </a:lnSpc>
              <a:spcBef>
                <a:spcPts val="100"/>
              </a:spcBef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Does not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saturate (in</a:t>
            </a:r>
            <a:r>
              <a:rPr sz="2200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+region)</a:t>
            </a:r>
            <a:endParaRPr sz="2200">
              <a:latin typeface="Arial"/>
              <a:cs typeface="Arial"/>
            </a:endParaRPr>
          </a:p>
          <a:p>
            <a:pPr marL="469900" indent="-321945">
              <a:lnSpc>
                <a:spcPts val="2625"/>
              </a:lnSpc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Very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computationally</a:t>
            </a:r>
            <a:r>
              <a:rPr sz="2200" spc="-3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efficient</a:t>
            </a:r>
            <a:endParaRPr sz="2200">
              <a:latin typeface="Arial"/>
              <a:cs typeface="Arial"/>
            </a:endParaRPr>
          </a:p>
          <a:p>
            <a:pPr marL="469900" marR="279400" indent="-321945">
              <a:lnSpc>
                <a:spcPts val="2620"/>
              </a:lnSpc>
              <a:spcBef>
                <a:spcPts val="95"/>
              </a:spcBef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Converges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much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faster than 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sigmoid/tanh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in practice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(e.g.</a:t>
            </a:r>
            <a:r>
              <a:rPr sz="2200"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6x)</a:t>
            </a:r>
            <a:endParaRPr sz="2200">
              <a:latin typeface="Arial"/>
              <a:cs typeface="Arial"/>
            </a:endParaRPr>
          </a:p>
          <a:p>
            <a:pPr marL="469900" marR="5080" indent="-321945">
              <a:lnSpc>
                <a:spcPts val="2620"/>
              </a:lnSpc>
              <a:spcBef>
                <a:spcPts val="10"/>
              </a:spcBef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Actually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more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biologically plausible  than</a:t>
            </a:r>
            <a:r>
              <a:rPr sz="2200"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sigmoid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55"/>
              </a:spcBef>
              <a:buChar char="-"/>
            </a:pPr>
            <a:endParaRPr sz="2350">
              <a:latin typeface="Times New Roman"/>
              <a:cs typeface="Times New Roman"/>
            </a:endParaRPr>
          </a:p>
          <a:p>
            <a:pPr marL="469900" indent="-321945">
              <a:lnSpc>
                <a:spcPts val="2630"/>
              </a:lnSpc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zero-centered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output</a:t>
            </a:r>
            <a:endParaRPr sz="2200">
              <a:latin typeface="Arial"/>
              <a:cs typeface="Arial"/>
            </a:endParaRPr>
          </a:p>
          <a:p>
            <a:pPr marL="469900" indent="-321945">
              <a:lnSpc>
                <a:spcPts val="2630"/>
              </a:lnSpc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annoyance:</a:t>
            </a:r>
            <a:endParaRPr sz="22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/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hint: what is the gradient when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x &lt;</a:t>
            </a:r>
            <a:r>
              <a:rPr sz="22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0?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0330" y="1902967"/>
            <a:ext cx="2215334" cy="1824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55DE4-4F67-4CCD-A04A-ABEC3B157EE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3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1673" y="1243126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1010997" y="2021995"/>
                </a:moveTo>
                <a:lnTo>
                  <a:pt x="963405" y="2020895"/>
                </a:lnTo>
                <a:lnTo>
                  <a:pt x="916379" y="2017626"/>
                </a:lnTo>
                <a:lnTo>
                  <a:pt x="869968" y="2012237"/>
                </a:lnTo>
                <a:lnTo>
                  <a:pt x="824220" y="2004777"/>
                </a:lnTo>
                <a:lnTo>
                  <a:pt x="779185" y="1995294"/>
                </a:lnTo>
                <a:lnTo>
                  <a:pt x="734910" y="1983837"/>
                </a:lnTo>
                <a:lnTo>
                  <a:pt x="691444" y="1970454"/>
                </a:lnTo>
                <a:lnTo>
                  <a:pt x="648836" y="1955194"/>
                </a:lnTo>
                <a:lnTo>
                  <a:pt x="607133" y="1938105"/>
                </a:lnTo>
                <a:lnTo>
                  <a:pt x="566386" y="1919237"/>
                </a:lnTo>
                <a:lnTo>
                  <a:pt x="526642" y="1898636"/>
                </a:lnTo>
                <a:lnTo>
                  <a:pt x="487950" y="1876353"/>
                </a:lnTo>
                <a:lnTo>
                  <a:pt x="450358" y="1852435"/>
                </a:lnTo>
                <a:lnTo>
                  <a:pt x="413915" y="1826932"/>
                </a:lnTo>
                <a:lnTo>
                  <a:pt x="378670" y="1799891"/>
                </a:lnTo>
                <a:lnTo>
                  <a:pt x="344670" y="1771361"/>
                </a:lnTo>
                <a:lnTo>
                  <a:pt x="311966" y="1741391"/>
                </a:lnTo>
                <a:lnTo>
                  <a:pt x="280604" y="1710029"/>
                </a:lnTo>
                <a:lnTo>
                  <a:pt x="250634" y="1677325"/>
                </a:lnTo>
                <a:lnTo>
                  <a:pt x="222104" y="1643325"/>
                </a:lnTo>
                <a:lnTo>
                  <a:pt x="195063" y="1608080"/>
                </a:lnTo>
                <a:lnTo>
                  <a:pt x="169560" y="1571637"/>
                </a:lnTo>
                <a:lnTo>
                  <a:pt x="145642" y="1534045"/>
                </a:lnTo>
                <a:lnTo>
                  <a:pt x="123359" y="1495353"/>
                </a:lnTo>
                <a:lnTo>
                  <a:pt x="102758" y="1455609"/>
                </a:lnTo>
                <a:lnTo>
                  <a:pt x="83890" y="1414861"/>
                </a:lnTo>
                <a:lnTo>
                  <a:pt x="66801" y="1373159"/>
                </a:lnTo>
                <a:lnTo>
                  <a:pt x="51541" y="1330551"/>
                </a:lnTo>
                <a:lnTo>
                  <a:pt x="38158" y="1287085"/>
                </a:lnTo>
                <a:lnTo>
                  <a:pt x="26701" y="1242810"/>
                </a:lnTo>
                <a:lnTo>
                  <a:pt x="17218" y="1197774"/>
                </a:lnTo>
                <a:lnTo>
                  <a:pt x="9758" y="1152027"/>
                </a:lnTo>
                <a:lnTo>
                  <a:pt x="4369" y="1105616"/>
                </a:lnTo>
                <a:lnTo>
                  <a:pt x="1100" y="1058590"/>
                </a:lnTo>
                <a:lnTo>
                  <a:pt x="0" y="1010997"/>
                </a:lnTo>
                <a:lnTo>
                  <a:pt x="1100" y="963405"/>
                </a:lnTo>
                <a:lnTo>
                  <a:pt x="4369" y="916379"/>
                </a:lnTo>
                <a:lnTo>
                  <a:pt x="9758" y="869968"/>
                </a:lnTo>
                <a:lnTo>
                  <a:pt x="17218" y="824220"/>
                </a:lnTo>
                <a:lnTo>
                  <a:pt x="26701" y="779185"/>
                </a:lnTo>
                <a:lnTo>
                  <a:pt x="38158" y="734910"/>
                </a:lnTo>
                <a:lnTo>
                  <a:pt x="51541" y="691444"/>
                </a:lnTo>
                <a:lnTo>
                  <a:pt x="66801" y="648836"/>
                </a:lnTo>
                <a:lnTo>
                  <a:pt x="83890" y="607133"/>
                </a:lnTo>
                <a:lnTo>
                  <a:pt x="102758" y="566386"/>
                </a:lnTo>
                <a:lnTo>
                  <a:pt x="123359" y="526642"/>
                </a:lnTo>
                <a:lnTo>
                  <a:pt x="145642" y="487950"/>
                </a:lnTo>
                <a:lnTo>
                  <a:pt x="169560" y="450358"/>
                </a:lnTo>
                <a:lnTo>
                  <a:pt x="195063" y="413915"/>
                </a:lnTo>
                <a:lnTo>
                  <a:pt x="222104" y="378670"/>
                </a:lnTo>
                <a:lnTo>
                  <a:pt x="250634" y="344670"/>
                </a:lnTo>
                <a:lnTo>
                  <a:pt x="280604" y="311966"/>
                </a:lnTo>
                <a:lnTo>
                  <a:pt x="311966" y="280604"/>
                </a:lnTo>
                <a:lnTo>
                  <a:pt x="344670" y="250634"/>
                </a:lnTo>
                <a:lnTo>
                  <a:pt x="378670" y="222104"/>
                </a:lnTo>
                <a:lnTo>
                  <a:pt x="413915" y="195063"/>
                </a:lnTo>
                <a:lnTo>
                  <a:pt x="450358" y="169560"/>
                </a:lnTo>
                <a:lnTo>
                  <a:pt x="487950" y="145642"/>
                </a:lnTo>
                <a:lnTo>
                  <a:pt x="526642" y="123359"/>
                </a:lnTo>
                <a:lnTo>
                  <a:pt x="566386" y="102758"/>
                </a:lnTo>
                <a:lnTo>
                  <a:pt x="607133" y="83890"/>
                </a:lnTo>
                <a:lnTo>
                  <a:pt x="648836" y="66801"/>
                </a:lnTo>
                <a:lnTo>
                  <a:pt x="691444" y="51541"/>
                </a:lnTo>
                <a:lnTo>
                  <a:pt x="734910" y="38158"/>
                </a:lnTo>
                <a:lnTo>
                  <a:pt x="779185" y="26701"/>
                </a:lnTo>
                <a:lnTo>
                  <a:pt x="824220" y="17218"/>
                </a:lnTo>
                <a:lnTo>
                  <a:pt x="869968" y="9758"/>
                </a:lnTo>
                <a:lnTo>
                  <a:pt x="916379" y="4369"/>
                </a:lnTo>
                <a:lnTo>
                  <a:pt x="963405" y="1100"/>
                </a:lnTo>
                <a:lnTo>
                  <a:pt x="1010997" y="0"/>
                </a:lnTo>
                <a:lnTo>
                  <a:pt x="1061128" y="1242"/>
                </a:lnTo>
                <a:lnTo>
                  <a:pt x="1110919" y="4947"/>
                </a:lnTo>
                <a:lnTo>
                  <a:pt x="1160287" y="11079"/>
                </a:lnTo>
                <a:lnTo>
                  <a:pt x="1209149" y="19605"/>
                </a:lnTo>
                <a:lnTo>
                  <a:pt x="1257422" y="30490"/>
                </a:lnTo>
                <a:lnTo>
                  <a:pt x="1305024" y="43700"/>
                </a:lnTo>
                <a:lnTo>
                  <a:pt x="1351871" y="59200"/>
                </a:lnTo>
                <a:lnTo>
                  <a:pt x="1397881" y="76957"/>
                </a:lnTo>
                <a:lnTo>
                  <a:pt x="1442971" y="96935"/>
                </a:lnTo>
                <a:lnTo>
                  <a:pt x="1487057" y="119101"/>
                </a:lnTo>
                <a:lnTo>
                  <a:pt x="1530058" y="143421"/>
                </a:lnTo>
                <a:lnTo>
                  <a:pt x="1571890" y="169859"/>
                </a:lnTo>
                <a:lnTo>
                  <a:pt x="1612470" y="198381"/>
                </a:lnTo>
                <a:lnTo>
                  <a:pt x="1651715" y="228954"/>
                </a:lnTo>
                <a:lnTo>
                  <a:pt x="1689543" y="261543"/>
                </a:lnTo>
                <a:lnTo>
                  <a:pt x="1725871" y="296114"/>
                </a:lnTo>
                <a:lnTo>
                  <a:pt x="1760442" y="332442"/>
                </a:lnTo>
                <a:lnTo>
                  <a:pt x="1793031" y="370270"/>
                </a:lnTo>
                <a:lnTo>
                  <a:pt x="1823604" y="409515"/>
                </a:lnTo>
                <a:lnTo>
                  <a:pt x="1852128" y="450095"/>
                </a:lnTo>
                <a:lnTo>
                  <a:pt x="1878567" y="491927"/>
                </a:lnTo>
                <a:lnTo>
                  <a:pt x="1902887" y="534928"/>
                </a:lnTo>
                <a:lnTo>
                  <a:pt x="1925054" y="579015"/>
                </a:lnTo>
                <a:lnTo>
                  <a:pt x="1945033" y="624105"/>
                </a:lnTo>
                <a:lnTo>
                  <a:pt x="1962791" y="670116"/>
                </a:lnTo>
                <a:lnTo>
                  <a:pt x="1978292" y="716963"/>
                </a:lnTo>
                <a:lnTo>
                  <a:pt x="1991503" y="764566"/>
                </a:lnTo>
                <a:lnTo>
                  <a:pt x="2002388" y="812840"/>
                </a:lnTo>
                <a:lnTo>
                  <a:pt x="2010915" y="861703"/>
                </a:lnTo>
                <a:lnTo>
                  <a:pt x="2017048" y="911072"/>
                </a:lnTo>
                <a:lnTo>
                  <a:pt x="2020753" y="960865"/>
                </a:lnTo>
                <a:lnTo>
                  <a:pt x="2021995" y="1010997"/>
                </a:lnTo>
                <a:lnTo>
                  <a:pt x="2020895" y="1058590"/>
                </a:lnTo>
                <a:lnTo>
                  <a:pt x="2017626" y="1105616"/>
                </a:lnTo>
                <a:lnTo>
                  <a:pt x="2012237" y="1152027"/>
                </a:lnTo>
                <a:lnTo>
                  <a:pt x="2004777" y="1197774"/>
                </a:lnTo>
                <a:lnTo>
                  <a:pt x="1995294" y="1242810"/>
                </a:lnTo>
                <a:lnTo>
                  <a:pt x="1983836" y="1287085"/>
                </a:lnTo>
                <a:lnTo>
                  <a:pt x="1970453" y="1330551"/>
                </a:lnTo>
                <a:lnTo>
                  <a:pt x="1955193" y="1373159"/>
                </a:lnTo>
                <a:lnTo>
                  <a:pt x="1938104" y="1414861"/>
                </a:lnTo>
                <a:lnTo>
                  <a:pt x="1919235" y="1455609"/>
                </a:lnTo>
                <a:lnTo>
                  <a:pt x="1898634" y="1495353"/>
                </a:lnTo>
                <a:lnTo>
                  <a:pt x="1876351" y="1534045"/>
                </a:lnTo>
                <a:lnTo>
                  <a:pt x="1852433" y="1571637"/>
                </a:lnTo>
                <a:lnTo>
                  <a:pt x="1826929" y="1608080"/>
                </a:lnTo>
                <a:lnTo>
                  <a:pt x="1799887" y="1643325"/>
                </a:lnTo>
                <a:lnTo>
                  <a:pt x="1771358" y="1677325"/>
                </a:lnTo>
                <a:lnTo>
                  <a:pt x="1741387" y="1710029"/>
                </a:lnTo>
                <a:lnTo>
                  <a:pt x="1710025" y="1741391"/>
                </a:lnTo>
                <a:lnTo>
                  <a:pt x="1677321" y="1771361"/>
                </a:lnTo>
                <a:lnTo>
                  <a:pt x="1643321" y="1799891"/>
                </a:lnTo>
                <a:lnTo>
                  <a:pt x="1608076" y="1826932"/>
                </a:lnTo>
                <a:lnTo>
                  <a:pt x="1571633" y="1852435"/>
                </a:lnTo>
                <a:lnTo>
                  <a:pt x="1534041" y="1876353"/>
                </a:lnTo>
                <a:lnTo>
                  <a:pt x="1495348" y="1898636"/>
                </a:lnTo>
                <a:lnTo>
                  <a:pt x="1455604" y="1919237"/>
                </a:lnTo>
                <a:lnTo>
                  <a:pt x="1414857" y="1938105"/>
                </a:lnTo>
                <a:lnTo>
                  <a:pt x="1373155" y="1955194"/>
                </a:lnTo>
                <a:lnTo>
                  <a:pt x="1330547" y="1970454"/>
                </a:lnTo>
                <a:lnTo>
                  <a:pt x="1287082" y="1983837"/>
                </a:lnTo>
                <a:lnTo>
                  <a:pt x="1242807" y="1995294"/>
                </a:lnTo>
                <a:lnTo>
                  <a:pt x="1197772" y="2004777"/>
                </a:lnTo>
                <a:lnTo>
                  <a:pt x="1152025" y="2012237"/>
                </a:lnTo>
                <a:lnTo>
                  <a:pt x="1105614" y="2017626"/>
                </a:lnTo>
                <a:lnTo>
                  <a:pt x="1058589" y="2020895"/>
                </a:lnTo>
                <a:lnTo>
                  <a:pt x="1010997" y="202199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21673" y="1243126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0" y="1010997"/>
                </a:moveTo>
                <a:lnTo>
                  <a:pt x="1100" y="963405"/>
                </a:lnTo>
                <a:lnTo>
                  <a:pt x="4369" y="916379"/>
                </a:lnTo>
                <a:lnTo>
                  <a:pt x="9758" y="869968"/>
                </a:lnTo>
                <a:lnTo>
                  <a:pt x="17218" y="824220"/>
                </a:lnTo>
                <a:lnTo>
                  <a:pt x="26701" y="779185"/>
                </a:lnTo>
                <a:lnTo>
                  <a:pt x="38158" y="734910"/>
                </a:lnTo>
                <a:lnTo>
                  <a:pt x="51541" y="691444"/>
                </a:lnTo>
                <a:lnTo>
                  <a:pt x="66801" y="648836"/>
                </a:lnTo>
                <a:lnTo>
                  <a:pt x="83890" y="607133"/>
                </a:lnTo>
                <a:lnTo>
                  <a:pt x="102758" y="566386"/>
                </a:lnTo>
                <a:lnTo>
                  <a:pt x="123359" y="526642"/>
                </a:lnTo>
                <a:lnTo>
                  <a:pt x="145642" y="487950"/>
                </a:lnTo>
                <a:lnTo>
                  <a:pt x="169560" y="450358"/>
                </a:lnTo>
                <a:lnTo>
                  <a:pt x="195063" y="413915"/>
                </a:lnTo>
                <a:lnTo>
                  <a:pt x="222104" y="378670"/>
                </a:lnTo>
                <a:lnTo>
                  <a:pt x="250634" y="344670"/>
                </a:lnTo>
                <a:lnTo>
                  <a:pt x="280604" y="311966"/>
                </a:lnTo>
                <a:lnTo>
                  <a:pt x="311966" y="280604"/>
                </a:lnTo>
                <a:lnTo>
                  <a:pt x="344670" y="250634"/>
                </a:lnTo>
                <a:lnTo>
                  <a:pt x="378670" y="222104"/>
                </a:lnTo>
                <a:lnTo>
                  <a:pt x="413915" y="195063"/>
                </a:lnTo>
                <a:lnTo>
                  <a:pt x="450358" y="169560"/>
                </a:lnTo>
                <a:lnTo>
                  <a:pt x="487950" y="145642"/>
                </a:lnTo>
                <a:lnTo>
                  <a:pt x="526642" y="123359"/>
                </a:lnTo>
                <a:lnTo>
                  <a:pt x="566386" y="102758"/>
                </a:lnTo>
                <a:lnTo>
                  <a:pt x="607133" y="83890"/>
                </a:lnTo>
                <a:lnTo>
                  <a:pt x="648836" y="66801"/>
                </a:lnTo>
                <a:lnTo>
                  <a:pt x="691444" y="51541"/>
                </a:lnTo>
                <a:lnTo>
                  <a:pt x="734910" y="38158"/>
                </a:lnTo>
                <a:lnTo>
                  <a:pt x="779185" y="26701"/>
                </a:lnTo>
                <a:lnTo>
                  <a:pt x="824220" y="17218"/>
                </a:lnTo>
                <a:lnTo>
                  <a:pt x="869968" y="9758"/>
                </a:lnTo>
                <a:lnTo>
                  <a:pt x="916379" y="4369"/>
                </a:lnTo>
                <a:lnTo>
                  <a:pt x="963405" y="1100"/>
                </a:lnTo>
                <a:lnTo>
                  <a:pt x="1010997" y="0"/>
                </a:lnTo>
                <a:lnTo>
                  <a:pt x="1061128" y="1242"/>
                </a:lnTo>
                <a:lnTo>
                  <a:pt x="1110919" y="4947"/>
                </a:lnTo>
                <a:lnTo>
                  <a:pt x="1160287" y="11079"/>
                </a:lnTo>
                <a:lnTo>
                  <a:pt x="1209149" y="19605"/>
                </a:lnTo>
                <a:lnTo>
                  <a:pt x="1257422" y="30490"/>
                </a:lnTo>
                <a:lnTo>
                  <a:pt x="1305024" y="43700"/>
                </a:lnTo>
                <a:lnTo>
                  <a:pt x="1351871" y="59200"/>
                </a:lnTo>
                <a:lnTo>
                  <a:pt x="1397881" y="76957"/>
                </a:lnTo>
                <a:lnTo>
                  <a:pt x="1442971" y="96935"/>
                </a:lnTo>
                <a:lnTo>
                  <a:pt x="1487057" y="119101"/>
                </a:lnTo>
                <a:lnTo>
                  <a:pt x="1530058" y="143421"/>
                </a:lnTo>
                <a:lnTo>
                  <a:pt x="1571890" y="169859"/>
                </a:lnTo>
                <a:lnTo>
                  <a:pt x="1612470" y="198381"/>
                </a:lnTo>
                <a:lnTo>
                  <a:pt x="1651715" y="228954"/>
                </a:lnTo>
                <a:lnTo>
                  <a:pt x="1689543" y="261543"/>
                </a:lnTo>
                <a:lnTo>
                  <a:pt x="1725871" y="296114"/>
                </a:lnTo>
                <a:lnTo>
                  <a:pt x="1760442" y="332442"/>
                </a:lnTo>
                <a:lnTo>
                  <a:pt x="1793031" y="370270"/>
                </a:lnTo>
                <a:lnTo>
                  <a:pt x="1823604" y="409515"/>
                </a:lnTo>
                <a:lnTo>
                  <a:pt x="1852128" y="450095"/>
                </a:lnTo>
                <a:lnTo>
                  <a:pt x="1878567" y="491927"/>
                </a:lnTo>
                <a:lnTo>
                  <a:pt x="1902887" y="534928"/>
                </a:lnTo>
                <a:lnTo>
                  <a:pt x="1925054" y="579015"/>
                </a:lnTo>
                <a:lnTo>
                  <a:pt x="1945033" y="624105"/>
                </a:lnTo>
                <a:lnTo>
                  <a:pt x="1962791" y="670116"/>
                </a:lnTo>
                <a:lnTo>
                  <a:pt x="1978292" y="716963"/>
                </a:lnTo>
                <a:lnTo>
                  <a:pt x="1991503" y="764566"/>
                </a:lnTo>
                <a:lnTo>
                  <a:pt x="2002388" y="812840"/>
                </a:lnTo>
                <a:lnTo>
                  <a:pt x="2010915" y="861703"/>
                </a:lnTo>
                <a:lnTo>
                  <a:pt x="2017048" y="911072"/>
                </a:lnTo>
                <a:lnTo>
                  <a:pt x="2020753" y="960865"/>
                </a:lnTo>
                <a:lnTo>
                  <a:pt x="2021995" y="1010997"/>
                </a:lnTo>
                <a:lnTo>
                  <a:pt x="2020895" y="1058590"/>
                </a:lnTo>
                <a:lnTo>
                  <a:pt x="2017626" y="1105616"/>
                </a:lnTo>
                <a:lnTo>
                  <a:pt x="2012237" y="1152027"/>
                </a:lnTo>
                <a:lnTo>
                  <a:pt x="2004777" y="1197774"/>
                </a:lnTo>
                <a:lnTo>
                  <a:pt x="1995294" y="1242810"/>
                </a:lnTo>
                <a:lnTo>
                  <a:pt x="1983836" y="1287085"/>
                </a:lnTo>
                <a:lnTo>
                  <a:pt x="1970453" y="1330551"/>
                </a:lnTo>
                <a:lnTo>
                  <a:pt x="1955193" y="1373159"/>
                </a:lnTo>
                <a:lnTo>
                  <a:pt x="1938104" y="1414861"/>
                </a:lnTo>
                <a:lnTo>
                  <a:pt x="1919235" y="1455609"/>
                </a:lnTo>
                <a:lnTo>
                  <a:pt x="1898634" y="1495353"/>
                </a:lnTo>
                <a:lnTo>
                  <a:pt x="1876351" y="1534045"/>
                </a:lnTo>
                <a:lnTo>
                  <a:pt x="1852433" y="1571637"/>
                </a:lnTo>
                <a:lnTo>
                  <a:pt x="1826929" y="1608080"/>
                </a:lnTo>
                <a:lnTo>
                  <a:pt x="1799887" y="1643325"/>
                </a:lnTo>
                <a:lnTo>
                  <a:pt x="1771357" y="1677325"/>
                </a:lnTo>
                <a:lnTo>
                  <a:pt x="1741387" y="1710029"/>
                </a:lnTo>
                <a:lnTo>
                  <a:pt x="1710025" y="1741391"/>
                </a:lnTo>
                <a:lnTo>
                  <a:pt x="1677320" y="1771361"/>
                </a:lnTo>
                <a:lnTo>
                  <a:pt x="1643321" y="1799891"/>
                </a:lnTo>
                <a:lnTo>
                  <a:pt x="1608075" y="1826931"/>
                </a:lnTo>
                <a:lnTo>
                  <a:pt x="1571632" y="1852435"/>
                </a:lnTo>
                <a:lnTo>
                  <a:pt x="1534041" y="1876353"/>
                </a:lnTo>
                <a:lnTo>
                  <a:pt x="1495348" y="1898636"/>
                </a:lnTo>
                <a:lnTo>
                  <a:pt x="1455604" y="1919236"/>
                </a:lnTo>
                <a:lnTo>
                  <a:pt x="1414857" y="1938105"/>
                </a:lnTo>
                <a:lnTo>
                  <a:pt x="1373155" y="1955194"/>
                </a:lnTo>
                <a:lnTo>
                  <a:pt x="1330547" y="1970454"/>
                </a:lnTo>
                <a:lnTo>
                  <a:pt x="1287082" y="1983837"/>
                </a:lnTo>
                <a:lnTo>
                  <a:pt x="1242807" y="1995294"/>
                </a:lnTo>
                <a:lnTo>
                  <a:pt x="1197772" y="2004777"/>
                </a:lnTo>
                <a:lnTo>
                  <a:pt x="1152025" y="2012237"/>
                </a:lnTo>
                <a:lnTo>
                  <a:pt x="1105614" y="2017626"/>
                </a:lnTo>
                <a:lnTo>
                  <a:pt x="1058589" y="2020895"/>
                </a:lnTo>
                <a:lnTo>
                  <a:pt x="1010997" y="2021995"/>
                </a:lnTo>
                <a:lnTo>
                  <a:pt x="963405" y="2020895"/>
                </a:lnTo>
                <a:lnTo>
                  <a:pt x="916379" y="2017626"/>
                </a:lnTo>
                <a:lnTo>
                  <a:pt x="869968" y="2012237"/>
                </a:lnTo>
                <a:lnTo>
                  <a:pt x="824220" y="2004777"/>
                </a:lnTo>
                <a:lnTo>
                  <a:pt x="779185" y="1995294"/>
                </a:lnTo>
                <a:lnTo>
                  <a:pt x="734910" y="1983837"/>
                </a:lnTo>
                <a:lnTo>
                  <a:pt x="691444" y="1970454"/>
                </a:lnTo>
                <a:lnTo>
                  <a:pt x="648836" y="1955194"/>
                </a:lnTo>
                <a:lnTo>
                  <a:pt x="607133" y="1938105"/>
                </a:lnTo>
                <a:lnTo>
                  <a:pt x="566386" y="1919236"/>
                </a:lnTo>
                <a:lnTo>
                  <a:pt x="526642" y="1898636"/>
                </a:lnTo>
                <a:lnTo>
                  <a:pt x="487950" y="1876353"/>
                </a:lnTo>
                <a:lnTo>
                  <a:pt x="450358" y="1852435"/>
                </a:lnTo>
                <a:lnTo>
                  <a:pt x="413915" y="1826931"/>
                </a:lnTo>
                <a:lnTo>
                  <a:pt x="378670" y="1799891"/>
                </a:lnTo>
                <a:lnTo>
                  <a:pt x="344670" y="1771361"/>
                </a:lnTo>
                <a:lnTo>
                  <a:pt x="311966" y="1741391"/>
                </a:lnTo>
                <a:lnTo>
                  <a:pt x="280604" y="1710029"/>
                </a:lnTo>
                <a:lnTo>
                  <a:pt x="250634" y="1677325"/>
                </a:lnTo>
                <a:lnTo>
                  <a:pt x="222104" y="1643325"/>
                </a:lnTo>
                <a:lnTo>
                  <a:pt x="195063" y="1608080"/>
                </a:lnTo>
                <a:lnTo>
                  <a:pt x="169560" y="1571637"/>
                </a:lnTo>
                <a:lnTo>
                  <a:pt x="145642" y="1534045"/>
                </a:lnTo>
                <a:lnTo>
                  <a:pt x="123359" y="1495353"/>
                </a:lnTo>
                <a:lnTo>
                  <a:pt x="102758" y="1455609"/>
                </a:lnTo>
                <a:lnTo>
                  <a:pt x="83890" y="1414861"/>
                </a:lnTo>
                <a:lnTo>
                  <a:pt x="66801" y="1373159"/>
                </a:lnTo>
                <a:lnTo>
                  <a:pt x="51541" y="1330551"/>
                </a:lnTo>
                <a:lnTo>
                  <a:pt x="38158" y="1287085"/>
                </a:lnTo>
                <a:lnTo>
                  <a:pt x="26701" y="1242810"/>
                </a:lnTo>
                <a:lnTo>
                  <a:pt x="17218" y="1197774"/>
                </a:lnTo>
                <a:lnTo>
                  <a:pt x="9758" y="1152027"/>
                </a:lnTo>
                <a:lnTo>
                  <a:pt x="4369" y="1105616"/>
                </a:lnTo>
                <a:lnTo>
                  <a:pt x="1100" y="1058590"/>
                </a:lnTo>
                <a:lnTo>
                  <a:pt x="0" y="10109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60280" y="1985644"/>
            <a:ext cx="54483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ReLU</a:t>
            </a:r>
            <a:endParaRPr sz="1600">
              <a:latin typeface="Arial"/>
              <a:cs typeface="Arial"/>
            </a:endParaRPr>
          </a:p>
          <a:p>
            <a:pPr marL="74295"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gate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376" y="2254122"/>
            <a:ext cx="1443355" cy="0"/>
          </a:xfrm>
          <a:custGeom>
            <a:avLst/>
            <a:gdLst/>
            <a:ahLst/>
            <a:cxnLst/>
            <a:rect l="l" t="t" r="r" b="b"/>
            <a:pathLst>
              <a:path w="1443355">
                <a:moveTo>
                  <a:pt x="0" y="0"/>
                </a:moveTo>
                <a:lnTo>
                  <a:pt x="1442997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7848" y="2213134"/>
            <a:ext cx="105499" cy="8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5921" y="178663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43669" y="2254122"/>
            <a:ext cx="1634489" cy="0"/>
          </a:xfrm>
          <a:custGeom>
            <a:avLst/>
            <a:gdLst/>
            <a:ahLst/>
            <a:cxnLst/>
            <a:rect l="l" t="t" r="r" b="b"/>
            <a:pathLst>
              <a:path w="1634489">
                <a:moveTo>
                  <a:pt x="0" y="0"/>
                </a:moveTo>
                <a:lnTo>
                  <a:pt x="1634096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8240" y="2213134"/>
            <a:ext cx="105499" cy="8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1593" y="2399774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5">
                <a:moveTo>
                  <a:pt x="15341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25619" y="2358786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471" y="2399774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5">
                <a:moveTo>
                  <a:pt x="15341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1496" y="2358786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27267" y="2499278"/>
            <a:ext cx="381199" cy="6267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2490" y="2494514"/>
            <a:ext cx="391160" cy="675640"/>
          </a:xfrm>
          <a:custGeom>
            <a:avLst/>
            <a:gdLst/>
            <a:ahLst/>
            <a:cxnLst/>
            <a:rect l="l" t="t" r="r" b="b"/>
            <a:pathLst>
              <a:path w="391160" h="675639">
                <a:moveTo>
                  <a:pt x="0" y="0"/>
                </a:moveTo>
                <a:lnTo>
                  <a:pt x="390749" y="0"/>
                </a:lnTo>
                <a:lnTo>
                  <a:pt x="390749" y="675048"/>
                </a:lnTo>
                <a:lnTo>
                  <a:pt x="0" y="6750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2025" y="2036397"/>
            <a:ext cx="381199" cy="574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7260" y="2031637"/>
            <a:ext cx="391160" cy="584835"/>
          </a:xfrm>
          <a:custGeom>
            <a:avLst/>
            <a:gdLst/>
            <a:ahLst/>
            <a:cxnLst/>
            <a:rect l="l" t="t" r="r" b="b"/>
            <a:pathLst>
              <a:path w="391160" h="584835">
                <a:moveTo>
                  <a:pt x="0" y="0"/>
                </a:moveTo>
                <a:lnTo>
                  <a:pt x="390724" y="0"/>
                </a:lnTo>
                <a:lnTo>
                  <a:pt x="390724" y="584243"/>
                </a:lnTo>
                <a:lnTo>
                  <a:pt x="0" y="58424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9863" y="2545416"/>
            <a:ext cx="1406119" cy="541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5099" y="2540656"/>
            <a:ext cx="1416050" cy="584835"/>
          </a:xfrm>
          <a:custGeom>
            <a:avLst/>
            <a:gdLst/>
            <a:ahLst/>
            <a:cxnLst/>
            <a:rect l="l" t="t" r="r" b="b"/>
            <a:pathLst>
              <a:path w="1416050" h="584835">
                <a:moveTo>
                  <a:pt x="0" y="0"/>
                </a:moveTo>
                <a:lnTo>
                  <a:pt x="1415644" y="0"/>
                </a:lnTo>
                <a:lnTo>
                  <a:pt x="1415644" y="584248"/>
                </a:lnTo>
                <a:lnTo>
                  <a:pt x="0" y="5842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7499" y="3768747"/>
            <a:ext cx="3994150" cy="113107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What happens when </a:t>
            </a:r>
            <a:r>
              <a:rPr dirty="0">
                <a:latin typeface="Arial"/>
                <a:cs typeface="Arial"/>
              </a:rPr>
              <a:t>x =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-10?  </a:t>
            </a:r>
            <a:r>
              <a:rPr spc="-5" dirty="0">
                <a:latin typeface="Arial"/>
                <a:cs typeface="Arial"/>
              </a:rPr>
              <a:t>What happens when </a:t>
            </a:r>
            <a:r>
              <a:rPr dirty="0">
                <a:latin typeface="Arial"/>
                <a:cs typeface="Arial"/>
              </a:rPr>
              <a:t>x =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0?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pc="-5" dirty="0">
                <a:latin typeface="Arial"/>
                <a:cs typeface="Arial"/>
              </a:rPr>
              <a:t>What happens when </a:t>
            </a:r>
            <a:r>
              <a:rPr dirty="0">
                <a:latin typeface="Arial"/>
                <a:cs typeface="Arial"/>
              </a:rPr>
              <a:t>x =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10?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07293" y="1874949"/>
            <a:ext cx="1823171" cy="282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5082" y="1278218"/>
            <a:ext cx="2215346" cy="1824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7AAF0-42FD-471D-9B0D-13697EF9FA0E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0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9874" y="857252"/>
            <a:ext cx="5694680" cy="3922395"/>
          </a:xfrm>
          <a:custGeom>
            <a:avLst/>
            <a:gdLst/>
            <a:ahLst/>
            <a:cxnLst/>
            <a:rect l="l" t="t" r="r" b="b"/>
            <a:pathLst>
              <a:path w="5694680" h="3922395">
                <a:moveTo>
                  <a:pt x="3846646" y="605756"/>
                </a:moveTo>
                <a:lnTo>
                  <a:pt x="3021766" y="605756"/>
                </a:lnTo>
                <a:lnTo>
                  <a:pt x="3658772" y="0"/>
                </a:lnTo>
                <a:lnTo>
                  <a:pt x="3884775" y="0"/>
                </a:lnTo>
                <a:lnTo>
                  <a:pt x="3846646" y="605756"/>
                </a:lnTo>
                <a:close/>
              </a:path>
              <a:path w="5694680" h="3922395">
                <a:moveTo>
                  <a:pt x="4337486" y="997763"/>
                </a:moveTo>
                <a:lnTo>
                  <a:pt x="2254068" y="997763"/>
                </a:lnTo>
                <a:lnTo>
                  <a:pt x="2563067" y="134005"/>
                </a:lnTo>
                <a:lnTo>
                  <a:pt x="3021766" y="605756"/>
                </a:lnTo>
                <a:lnTo>
                  <a:pt x="3846646" y="605756"/>
                </a:lnTo>
                <a:lnTo>
                  <a:pt x="3829289" y="881505"/>
                </a:lnTo>
                <a:lnTo>
                  <a:pt x="4414718" y="881505"/>
                </a:lnTo>
                <a:lnTo>
                  <a:pt x="4337486" y="997763"/>
                </a:lnTo>
                <a:close/>
              </a:path>
              <a:path w="5694680" h="3922395">
                <a:moveTo>
                  <a:pt x="4414718" y="881505"/>
                </a:moveTo>
                <a:lnTo>
                  <a:pt x="3829289" y="881505"/>
                </a:lnTo>
                <a:lnTo>
                  <a:pt x="4747263" y="380929"/>
                </a:lnTo>
                <a:lnTo>
                  <a:pt x="4414718" y="881505"/>
                </a:lnTo>
                <a:close/>
              </a:path>
              <a:path w="5694680" h="3922395">
                <a:moveTo>
                  <a:pt x="1296294" y="3922042"/>
                </a:moveTo>
                <a:lnTo>
                  <a:pt x="1266769" y="3276393"/>
                </a:lnTo>
                <a:lnTo>
                  <a:pt x="338771" y="3196643"/>
                </a:lnTo>
                <a:lnTo>
                  <a:pt x="877903" y="2724894"/>
                </a:lnTo>
                <a:lnTo>
                  <a:pt x="0" y="2245840"/>
                </a:lnTo>
                <a:lnTo>
                  <a:pt x="1037402" y="1998913"/>
                </a:lnTo>
                <a:lnTo>
                  <a:pt x="308979" y="1360559"/>
                </a:lnTo>
                <a:lnTo>
                  <a:pt x="1416244" y="1273512"/>
                </a:lnTo>
                <a:lnTo>
                  <a:pt x="1186882" y="467979"/>
                </a:lnTo>
                <a:lnTo>
                  <a:pt x="2254068" y="997763"/>
                </a:lnTo>
                <a:lnTo>
                  <a:pt x="4337486" y="997763"/>
                </a:lnTo>
                <a:lnTo>
                  <a:pt x="4318338" y="1026585"/>
                </a:lnTo>
                <a:lnTo>
                  <a:pt x="5694511" y="1048300"/>
                </a:lnTo>
                <a:lnTo>
                  <a:pt x="4477838" y="1578084"/>
                </a:lnTo>
                <a:lnTo>
                  <a:pt x="4816612" y="1940881"/>
                </a:lnTo>
                <a:lnTo>
                  <a:pt x="4318338" y="2136885"/>
                </a:lnTo>
                <a:lnTo>
                  <a:pt x="4722593" y="2528895"/>
                </a:lnTo>
                <a:lnTo>
                  <a:pt x="3859614" y="2528895"/>
                </a:lnTo>
                <a:lnTo>
                  <a:pt x="3901404" y="2833469"/>
                </a:lnTo>
                <a:lnTo>
                  <a:pt x="3211066" y="2833469"/>
                </a:lnTo>
                <a:lnTo>
                  <a:pt x="3137142" y="3109218"/>
                </a:lnTo>
                <a:lnTo>
                  <a:pt x="2602592" y="3109218"/>
                </a:lnTo>
                <a:lnTo>
                  <a:pt x="2502987" y="3254293"/>
                </a:lnTo>
                <a:lnTo>
                  <a:pt x="1984368" y="3254293"/>
                </a:lnTo>
                <a:lnTo>
                  <a:pt x="1296294" y="3922042"/>
                </a:lnTo>
                <a:close/>
              </a:path>
              <a:path w="5694680" h="3922395">
                <a:moveTo>
                  <a:pt x="4976637" y="2775244"/>
                </a:moveTo>
                <a:lnTo>
                  <a:pt x="3859614" y="2528895"/>
                </a:lnTo>
                <a:lnTo>
                  <a:pt x="4722593" y="2528895"/>
                </a:lnTo>
                <a:lnTo>
                  <a:pt x="4976637" y="2775244"/>
                </a:lnTo>
                <a:close/>
              </a:path>
              <a:path w="5694680" h="3922395">
                <a:moveTo>
                  <a:pt x="3939239" y="3109218"/>
                </a:moveTo>
                <a:lnTo>
                  <a:pt x="3211066" y="2833469"/>
                </a:lnTo>
                <a:lnTo>
                  <a:pt x="3901404" y="2833469"/>
                </a:lnTo>
                <a:lnTo>
                  <a:pt x="3939239" y="3109218"/>
                </a:lnTo>
                <a:close/>
              </a:path>
              <a:path w="5694680" h="3922395">
                <a:moveTo>
                  <a:pt x="3061316" y="3392068"/>
                </a:moveTo>
                <a:lnTo>
                  <a:pt x="2602592" y="3109218"/>
                </a:lnTo>
                <a:lnTo>
                  <a:pt x="3137142" y="3109218"/>
                </a:lnTo>
                <a:lnTo>
                  <a:pt x="3061316" y="3392068"/>
                </a:lnTo>
                <a:close/>
              </a:path>
              <a:path w="5694680" h="3922395">
                <a:moveTo>
                  <a:pt x="2293617" y="3559243"/>
                </a:moveTo>
                <a:lnTo>
                  <a:pt x="1984368" y="3254293"/>
                </a:lnTo>
                <a:lnTo>
                  <a:pt x="2502987" y="3254293"/>
                </a:lnTo>
                <a:lnTo>
                  <a:pt x="2293617" y="355924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31641" y="857250"/>
            <a:ext cx="637540" cy="605790"/>
          </a:xfrm>
          <a:custGeom>
            <a:avLst/>
            <a:gdLst/>
            <a:ahLst/>
            <a:cxnLst/>
            <a:rect l="l" t="t" r="r" b="b"/>
            <a:pathLst>
              <a:path w="637539" h="605790">
                <a:moveTo>
                  <a:pt x="0" y="605756"/>
                </a:moveTo>
                <a:lnTo>
                  <a:pt x="63700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9874" y="857252"/>
            <a:ext cx="5694680" cy="3922395"/>
          </a:xfrm>
          <a:custGeom>
            <a:avLst/>
            <a:gdLst/>
            <a:ahLst/>
            <a:cxnLst/>
            <a:rect l="l" t="t" r="r" b="b"/>
            <a:pathLst>
              <a:path w="5694680" h="3922395">
                <a:moveTo>
                  <a:pt x="3884775" y="0"/>
                </a:moveTo>
                <a:lnTo>
                  <a:pt x="3829289" y="881505"/>
                </a:lnTo>
                <a:lnTo>
                  <a:pt x="4747262" y="380929"/>
                </a:lnTo>
                <a:lnTo>
                  <a:pt x="4318338" y="1026585"/>
                </a:lnTo>
                <a:lnTo>
                  <a:pt x="5694511" y="1048300"/>
                </a:lnTo>
                <a:lnTo>
                  <a:pt x="4477838" y="1578084"/>
                </a:lnTo>
                <a:lnTo>
                  <a:pt x="4816612" y="1940881"/>
                </a:lnTo>
                <a:lnTo>
                  <a:pt x="4318338" y="2136885"/>
                </a:lnTo>
                <a:lnTo>
                  <a:pt x="4976637" y="2775244"/>
                </a:lnTo>
                <a:lnTo>
                  <a:pt x="3859614" y="2528895"/>
                </a:lnTo>
                <a:lnTo>
                  <a:pt x="3939239" y="3109218"/>
                </a:lnTo>
                <a:lnTo>
                  <a:pt x="3211066" y="2833469"/>
                </a:lnTo>
                <a:lnTo>
                  <a:pt x="3061316" y="3392068"/>
                </a:lnTo>
                <a:lnTo>
                  <a:pt x="2602592" y="3109218"/>
                </a:lnTo>
                <a:lnTo>
                  <a:pt x="2293617" y="3559242"/>
                </a:lnTo>
                <a:lnTo>
                  <a:pt x="1984368" y="3254293"/>
                </a:lnTo>
                <a:lnTo>
                  <a:pt x="1296294" y="3922042"/>
                </a:lnTo>
                <a:lnTo>
                  <a:pt x="1266769" y="3276393"/>
                </a:lnTo>
                <a:lnTo>
                  <a:pt x="338771" y="3196643"/>
                </a:lnTo>
                <a:lnTo>
                  <a:pt x="877903" y="2724894"/>
                </a:lnTo>
                <a:lnTo>
                  <a:pt x="0" y="2245840"/>
                </a:lnTo>
                <a:lnTo>
                  <a:pt x="1037402" y="1998913"/>
                </a:lnTo>
                <a:lnTo>
                  <a:pt x="308979" y="1360559"/>
                </a:lnTo>
                <a:lnTo>
                  <a:pt x="1416244" y="1273512"/>
                </a:lnTo>
                <a:lnTo>
                  <a:pt x="1186882" y="467979"/>
                </a:lnTo>
                <a:lnTo>
                  <a:pt x="2254067" y="997763"/>
                </a:lnTo>
                <a:lnTo>
                  <a:pt x="2563067" y="134005"/>
                </a:lnTo>
                <a:lnTo>
                  <a:pt x="3021766" y="605756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99140" y="2566990"/>
            <a:ext cx="203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DATA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CLOUD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8542" y="857250"/>
            <a:ext cx="0" cy="4337050"/>
          </a:xfrm>
          <a:custGeom>
            <a:avLst/>
            <a:gdLst/>
            <a:ahLst/>
            <a:cxnLst/>
            <a:rect l="l" t="t" r="r" b="b"/>
            <a:pathLst>
              <a:path h="4337050">
                <a:moveTo>
                  <a:pt x="0" y="0"/>
                </a:moveTo>
                <a:lnTo>
                  <a:pt x="0" y="4336641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599" y="3057245"/>
            <a:ext cx="7550784" cy="0"/>
          </a:xfrm>
          <a:custGeom>
            <a:avLst/>
            <a:gdLst/>
            <a:ahLst/>
            <a:cxnLst/>
            <a:rect l="l" t="t" r="r" b="b"/>
            <a:pathLst>
              <a:path w="7550784">
                <a:moveTo>
                  <a:pt x="0" y="0"/>
                </a:moveTo>
                <a:lnTo>
                  <a:pt x="755068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9417" y="857250"/>
            <a:ext cx="1254760" cy="2861310"/>
          </a:xfrm>
          <a:custGeom>
            <a:avLst/>
            <a:gdLst/>
            <a:ahLst/>
            <a:cxnLst/>
            <a:rect l="l" t="t" r="r" b="b"/>
            <a:pathLst>
              <a:path w="1254759" h="2861310">
                <a:moveTo>
                  <a:pt x="0" y="0"/>
                </a:moveTo>
                <a:lnTo>
                  <a:pt x="1254319" y="2860794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57590" y="1802302"/>
            <a:ext cx="692785" cy="349885"/>
          </a:xfrm>
          <a:custGeom>
            <a:avLst/>
            <a:gdLst/>
            <a:ahLst/>
            <a:cxnLst/>
            <a:rect l="l" t="t" r="r" b="b"/>
            <a:pathLst>
              <a:path w="692784" h="349884">
                <a:moveTo>
                  <a:pt x="0" y="349646"/>
                </a:moveTo>
                <a:lnTo>
                  <a:pt x="692348" y="0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2513" y="1705307"/>
            <a:ext cx="220799" cy="172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09214" y="2321322"/>
            <a:ext cx="1684655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38751C"/>
                </a:solidFill>
              </a:rPr>
              <a:t>active</a:t>
            </a:r>
            <a:r>
              <a:rPr spc="-85" dirty="0">
                <a:solidFill>
                  <a:srgbClr val="38751C"/>
                </a:solidFill>
              </a:rPr>
              <a:t> </a:t>
            </a:r>
            <a:r>
              <a:rPr spc="-5" dirty="0">
                <a:solidFill>
                  <a:srgbClr val="38751C"/>
                </a:solidFill>
              </a:rPr>
              <a:t>ReLU</a:t>
            </a:r>
          </a:p>
        </p:txBody>
      </p:sp>
      <p:sp>
        <p:nvSpPr>
          <p:cNvPr id="12" name="object 12"/>
          <p:cNvSpPr/>
          <p:nvPr/>
        </p:nvSpPr>
        <p:spPr>
          <a:xfrm>
            <a:off x="4434616" y="3767396"/>
            <a:ext cx="2020570" cy="1426845"/>
          </a:xfrm>
          <a:custGeom>
            <a:avLst/>
            <a:gdLst/>
            <a:ahLst/>
            <a:cxnLst/>
            <a:rect l="l" t="t" r="r" b="b"/>
            <a:pathLst>
              <a:path w="2020570" h="1426845">
                <a:moveTo>
                  <a:pt x="2020495" y="0"/>
                </a:moveTo>
                <a:lnTo>
                  <a:pt x="0" y="1426497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9240" y="4487692"/>
            <a:ext cx="311785" cy="438784"/>
          </a:xfrm>
          <a:custGeom>
            <a:avLst/>
            <a:gdLst/>
            <a:ahLst/>
            <a:cxnLst/>
            <a:rect l="l" t="t" r="r" b="b"/>
            <a:pathLst>
              <a:path w="311785" h="438785">
                <a:moveTo>
                  <a:pt x="0" y="0"/>
                </a:moveTo>
                <a:lnTo>
                  <a:pt x="311299" y="438224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0190" y="4870443"/>
            <a:ext cx="189549" cy="21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38839" y="4338303"/>
            <a:ext cx="2428875" cy="112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dead</a:t>
            </a:r>
            <a:r>
              <a:rPr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will never</a:t>
            </a:r>
            <a:r>
              <a:rPr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activate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=&gt; never</a:t>
            </a:r>
            <a:r>
              <a:rPr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23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9874" y="857252"/>
            <a:ext cx="5694680" cy="3922395"/>
          </a:xfrm>
          <a:custGeom>
            <a:avLst/>
            <a:gdLst/>
            <a:ahLst/>
            <a:cxnLst/>
            <a:rect l="l" t="t" r="r" b="b"/>
            <a:pathLst>
              <a:path w="5694680" h="3922395">
                <a:moveTo>
                  <a:pt x="3846646" y="605756"/>
                </a:moveTo>
                <a:lnTo>
                  <a:pt x="3021766" y="605756"/>
                </a:lnTo>
                <a:lnTo>
                  <a:pt x="3658772" y="0"/>
                </a:lnTo>
                <a:lnTo>
                  <a:pt x="3884775" y="0"/>
                </a:lnTo>
                <a:lnTo>
                  <a:pt x="3846646" y="605756"/>
                </a:lnTo>
                <a:close/>
              </a:path>
              <a:path w="5694680" h="3922395">
                <a:moveTo>
                  <a:pt x="4337486" y="997763"/>
                </a:moveTo>
                <a:lnTo>
                  <a:pt x="2254068" y="997763"/>
                </a:lnTo>
                <a:lnTo>
                  <a:pt x="2563067" y="134005"/>
                </a:lnTo>
                <a:lnTo>
                  <a:pt x="3021766" y="605756"/>
                </a:lnTo>
                <a:lnTo>
                  <a:pt x="3846646" y="605756"/>
                </a:lnTo>
                <a:lnTo>
                  <a:pt x="3829289" y="881505"/>
                </a:lnTo>
                <a:lnTo>
                  <a:pt x="4414718" y="881505"/>
                </a:lnTo>
                <a:lnTo>
                  <a:pt x="4337486" y="997763"/>
                </a:lnTo>
                <a:close/>
              </a:path>
              <a:path w="5694680" h="3922395">
                <a:moveTo>
                  <a:pt x="4414718" y="881505"/>
                </a:moveTo>
                <a:lnTo>
                  <a:pt x="3829289" y="881505"/>
                </a:lnTo>
                <a:lnTo>
                  <a:pt x="4747263" y="380929"/>
                </a:lnTo>
                <a:lnTo>
                  <a:pt x="4414718" y="881505"/>
                </a:lnTo>
                <a:close/>
              </a:path>
              <a:path w="5694680" h="3922395">
                <a:moveTo>
                  <a:pt x="1296294" y="3922042"/>
                </a:moveTo>
                <a:lnTo>
                  <a:pt x="1266769" y="3276393"/>
                </a:lnTo>
                <a:lnTo>
                  <a:pt x="338771" y="3196643"/>
                </a:lnTo>
                <a:lnTo>
                  <a:pt x="877903" y="2724894"/>
                </a:lnTo>
                <a:lnTo>
                  <a:pt x="0" y="2245840"/>
                </a:lnTo>
                <a:lnTo>
                  <a:pt x="1037402" y="1998913"/>
                </a:lnTo>
                <a:lnTo>
                  <a:pt x="308979" y="1360559"/>
                </a:lnTo>
                <a:lnTo>
                  <a:pt x="1416244" y="1273512"/>
                </a:lnTo>
                <a:lnTo>
                  <a:pt x="1186882" y="467979"/>
                </a:lnTo>
                <a:lnTo>
                  <a:pt x="2254068" y="997763"/>
                </a:lnTo>
                <a:lnTo>
                  <a:pt x="4337486" y="997763"/>
                </a:lnTo>
                <a:lnTo>
                  <a:pt x="4318338" y="1026585"/>
                </a:lnTo>
                <a:lnTo>
                  <a:pt x="5694511" y="1048300"/>
                </a:lnTo>
                <a:lnTo>
                  <a:pt x="4477838" y="1578084"/>
                </a:lnTo>
                <a:lnTo>
                  <a:pt x="4816612" y="1940881"/>
                </a:lnTo>
                <a:lnTo>
                  <a:pt x="4318338" y="2136885"/>
                </a:lnTo>
                <a:lnTo>
                  <a:pt x="4722593" y="2528895"/>
                </a:lnTo>
                <a:lnTo>
                  <a:pt x="3859614" y="2528895"/>
                </a:lnTo>
                <a:lnTo>
                  <a:pt x="3901404" y="2833469"/>
                </a:lnTo>
                <a:lnTo>
                  <a:pt x="3211066" y="2833469"/>
                </a:lnTo>
                <a:lnTo>
                  <a:pt x="3137142" y="3109218"/>
                </a:lnTo>
                <a:lnTo>
                  <a:pt x="2602592" y="3109218"/>
                </a:lnTo>
                <a:lnTo>
                  <a:pt x="2502987" y="3254293"/>
                </a:lnTo>
                <a:lnTo>
                  <a:pt x="1984368" y="3254293"/>
                </a:lnTo>
                <a:lnTo>
                  <a:pt x="1296294" y="3922042"/>
                </a:lnTo>
                <a:close/>
              </a:path>
              <a:path w="5694680" h="3922395">
                <a:moveTo>
                  <a:pt x="4976637" y="2775244"/>
                </a:moveTo>
                <a:lnTo>
                  <a:pt x="3859614" y="2528895"/>
                </a:lnTo>
                <a:lnTo>
                  <a:pt x="4722593" y="2528895"/>
                </a:lnTo>
                <a:lnTo>
                  <a:pt x="4976637" y="2775244"/>
                </a:lnTo>
                <a:close/>
              </a:path>
              <a:path w="5694680" h="3922395">
                <a:moveTo>
                  <a:pt x="3939239" y="3109218"/>
                </a:moveTo>
                <a:lnTo>
                  <a:pt x="3211066" y="2833469"/>
                </a:lnTo>
                <a:lnTo>
                  <a:pt x="3901404" y="2833469"/>
                </a:lnTo>
                <a:lnTo>
                  <a:pt x="3939239" y="3109218"/>
                </a:lnTo>
                <a:close/>
              </a:path>
              <a:path w="5694680" h="3922395">
                <a:moveTo>
                  <a:pt x="3061316" y="3392068"/>
                </a:moveTo>
                <a:lnTo>
                  <a:pt x="2602592" y="3109218"/>
                </a:lnTo>
                <a:lnTo>
                  <a:pt x="3137142" y="3109218"/>
                </a:lnTo>
                <a:lnTo>
                  <a:pt x="3061316" y="3392068"/>
                </a:lnTo>
                <a:close/>
              </a:path>
              <a:path w="5694680" h="3922395">
                <a:moveTo>
                  <a:pt x="2293617" y="3559243"/>
                </a:moveTo>
                <a:lnTo>
                  <a:pt x="1984368" y="3254293"/>
                </a:lnTo>
                <a:lnTo>
                  <a:pt x="2502987" y="3254293"/>
                </a:lnTo>
                <a:lnTo>
                  <a:pt x="2293617" y="355924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31641" y="857250"/>
            <a:ext cx="637540" cy="605790"/>
          </a:xfrm>
          <a:custGeom>
            <a:avLst/>
            <a:gdLst/>
            <a:ahLst/>
            <a:cxnLst/>
            <a:rect l="l" t="t" r="r" b="b"/>
            <a:pathLst>
              <a:path w="637539" h="605790">
                <a:moveTo>
                  <a:pt x="0" y="605756"/>
                </a:moveTo>
                <a:lnTo>
                  <a:pt x="63700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9874" y="857252"/>
            <a:ext cx="5694680" cy="3922395"/>
          </a:xfrm>
          <a:custGeom>
            <a:avLst/>
            <a:gdLst/>
            <a:ahLst/>
            <a:cxnLst/>
            <a:rect l="l" t="t" r="r" b="b"/>
            <a:pathLst>
              <a:path w="5694680" h="3922395">
                <a:moveTo>
                  <a:pt x="3884775" y="0"/>
                </a:moveTo>
                <a:lnTo>
                  <a:pt x="3829289" y="881505"/>
                </a:lnTo>
                <a:lnTo>
                  <a:pt x="4747262" y="380929"/>
                </a:lnTo>
                <a:lnTo>
                  <a:pt x="4318338" y="1026585"/>
                </a:lnTo>
                <a:lnTo>
                  <a:pt x="5694511" y="1048300"/>
                </a:lnTo>
                <a:lnTo>
                  <a:pt x="4477838" y="1578084"/>
                </a:lnTo>
                <a:lnTo>
                  <a:pt x="4816612" y="1940881"/>
                </a:lnTo>
                <a:lnTo>
                  <a:pt x="4318338" y="2136885"/>
                </a:lnTo>
                <a:lnTo>
                  <a:pt x="4976637" y="2775244"/>
                </a:lnTo>
                <a:lnTo>
                  <a:pt x="3859614" y="2528895"/>
                </a:lnTo>
                <a:lnTo>
                  <a:pt x="3939239" y="3109218"/>
                </a:lnTo>
                <a:lnTo>
                  <a:pt x="3211066" y="2833469"/>
                </a:lnTo>
                <a:lnTo>
                  <a:pt x="3061316" y="3392068"/>
                </a:lnTo>
                <a:lnTo>
                  <a:pt x="2602592" y="3109218"/>
                </a:lnTo>
                <a:lnTo>
                  <a:pt x="2293617" y="3559242"/>
                </a:lnTo>
                <a:lnTo>
                  <a:pt x="1984368" y="3254293"/>
                </a:lnTo>
                <a:lnTo>
                  <a:pt x="1296294" y="3922042"/>
                </a:lnTo>
                <a:lnTo>
                  <a:pt x="1266769" y="3276393"/>
                </a:lnTo>
                <a:lnTo>
                  <a:pt x="338771" y="3196643"/>
                </a:lnTo>
                <a:lnTo>
                  <a:pt x="877903" y="2724894"/>
                </a:lnTo>
                <a:lnTo>
                  <a:pt x="0" y="2245840"/>
                </a:lnTo>
                <a:lnTo>
                  <a:pt x="1037402" y="1998913"/>
                </a:lnTo>
                <a:lnTo>
                  <a:pt x="308979" y="1360559"/>
                </a:lnTo>
                <a:lnTo>
                  <a:pt x="1416244" y="1273512"/>
                </a:lnTo>
                <a:lnTo>
                  <a:pt x="1186882" y="467979"/>
                </a:lnTo>
                <a:lnTo>
                  <a:pt x="2254067" y="997763"/>
                </a:lnTo>
                <a:lnTo>
                  <a:pt x="2563067" y="134005"/>
                </a:lnTo>
                <a:lnTo>
                  <a:pt x="3021766" y="605756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99140" y="2566990"/>
            <a:ext cx="203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DATA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CLOUD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8542" y="857252"/>
            <a:ext cx="0" cy="3138805"/>
          </a:xfrm>
          <a:custGeom>
            <a:avLst/>
            <a:gdLst/>
            <a:ahLst/>
            <a:cxnLst/>
            <a:rect l="l" t="t" r="r" b="b"/>
            <a:pathLst>
              <a:path h="3138805">
                <a:moveTo>
                  <a:pt x="0" y="0"/>
                </a:moveTo>
                <a:lnTo>
                  <a:pt x="0" y="313874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599" y="3057245"/>
            <a:ext cx="7550784" cy="0"/>
          </a:xfrm>
          <a:custGeom>
            <a:avLst/>
            <a:gdLst/>
            <a:ahLst/>
            <a:cxnLst/>
            <a:rect l="l" t="t" r="r" b="b"/>
            <a:pathLst>
              <a:path w="7550784">
                <a:moveTo>
                  <a:pt x="0" y="0"/>
                </a:moveTo>
                <a:lnTo>
                  <a:pt x="755068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9417" y="857250"/>
            <a:ext cx="1254760" cy="2861310"/>
          </a:xfrm>
          <a:custGeom>
            <a:avLst/>
            <a:gdLst/>
            <a:ahLst/>
            <a:cxnLst/>
            <a:rect l="l" t="t" r="r" b="b"/>
            <a:pathLst>
              <a:path w="1254759" h="2861310">
                <a:moveTo>
                  <a:pt x="0" y="0"/>
                </a:moveTo>
                <a:lnTo>
                  <a:pt x="1254319" y="2860794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57590" y="1802302"/>
            <a:ext cx="692785" cy="349885"/>
          </a:xfrm>
          <a:custGeom>
            <a:avLst/>
            <a:gdLst/>
            <a:ahLst/>
            <a:cxnLst/>
            <a:rect l="l" t="t" r="r" b="b"/>
            <a:pathLst>
              <a:path w="692784" h="349884">
                <a:moveTo>
                  <a:pt x="0" y="349646"/>
                </a:moveTo>
                <a:lnTo>
                  <a:pt x="692348" y="0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2513" y="1705307"/>
            <a:ext cx="220799" cy="172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09214" y="2321322"/>
            <a:ext cx="1684655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38751C"/>
                </a:solidFill>
              </a:rPr>
              <a:t>active</a:t>
            </a:r>
            <a:r>
              <a:rPr spc="-85" dirty="0">
                <a:solidFill>
                  <a:srgbClr val="38751C"/>
                </a:solidFill>
              </a:rPr>
              <a:t> </a:t>
            </a:r>
            <a:r>
              <a:rPr spc="-5" dirty="0">
                <a:solidFill>
                  <a:srgbClr val="38751C"/>
                </a:solidFill>
              </a:rPr>
              <a:t>ReLU</a:t>
            </a:r>
          </a:p>
        </p:txBody>
      </p:sp>
      <p:sp>
        <p:nvSpPr>
          <p:cNvPr id="12" name="object 12"/>
          <p:cNvSpPr/>
          <p:nvPr/>
        </p:nvSpPr>
        <p:spPr>
          <a:xfrm>
            <a:off x="4434616" y="3767396"/>
            <a:ext cx="2020570" cy="1426845"/>
          </a:xfrm>
          <a:custGeom>
            <a:avLst/>
            <a:gdLst/>
            <a:ahLst/>
            <a:cxnLst/>
            <a:rect l="l" t="t" r="r" b="b"/>
            <a:pathLst>
              <a:path w="2020570" h="1426845">
                <a:moveTo>
                  <a:pt x="2020495" y="0"/>
                </a:moveTo>
                <a:lnTo>
                  <a:pt x="0" y="1426497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9240" y="4487692"/>
            <a:ext cx="311785" cy="438784"/>
          </a:xfrm>
          <a:custGeom>
            <a:avLst/>
            <a:gdLst/>
            <a:ahLst/>
            <a:cxnLst/>
            <a:rect l="l" t="t" r="r" b="b"/>
            <a:pathLst>
              <a:path w="311785" h="438785">
                <a:moveTo>
                  <a:pt x="0" y="0"/>
                </a:moveTo>
                <a:lnTo>
                  <a:pt x="311299" y="438224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0190" y="4870443"/>
            <a:ext cx="189549" cy="21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38839" y="4338303"/>
            <a:ext cx="2428875" cy="112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dead</a:t>
            </a:r>
            <a:r>
              <a:rPr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will never</a:t>
            </a:r>
            <a:r>
              <a:rPr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activate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=&gt; never</a:t>
            </a:r>
            <a:r>
              <a:rPr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1226" y="3995993"/>
            <a:ext cx="3859529" cy="1268730"/>
          </a:xfrm>
          <a:custGeom>
            <a:avLst/>
            <a:gdLst/>
            <a:ahLst/>
            <a:cxnLst/>
            <a:rect l="l" t="t" r="r" b="b"/>
            <a:pathLst>
              <a:path w="3859529" h="1268729">
                <a:moveTo>
                  <a:pt x="0" y="0"/>
                </a:moveTo>
                <a:lnTo>
                  <a:pt x="3859192" y="0"/>
                </a:lnTo>
                <a:lnTo>
                  <a:pt x="3859192" y="1268697"/>
                </a:lnTo>
                <a:lnTo>
                  <a:pt x="0" y="12686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1226" y="3995993"/>
            <a:ext cx="3859529" cy="1268730"/>
          </a:xfrm>
          <a:custGeom>
            <a:avLst/>
            <a:gdLst/>
            <a:ahLst/>
            <a:cxnLst/>
            <a:rect l="l" t="t" r="r" b="b"/>
            <a:pathLst>
              <a:path w="3859529" h="1268729">
                <a:moveTo>
                  <a:pt x="0" y="0"/>
                </a:moveTo>
                <a:lnTo>
                  <a:pt x="3859192" y="0"/>
                </a:lnTo>
                <a:lnTo>
                  <a:pt x="3859192" y="1268697"/>
                </a:lnTo>
                <a:lnTo>
                  <a:pt x="0" y="12686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4249" y="4056830"/>
            <a:ext cx="3632200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=&gt; people like to initialize  ReLU neurons with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slightly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positive biases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(e.g.</a:t>
            </a:r>
            <a:r>
              <a:rPr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0.01)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250824" y="1268413"/>
            <a:ext cx="8353623" cy="1440000"/>
          </a:xfrm>
        </p:spPr>
        <p:txBody>
          <a:bodyPr/>
          <a:lstStyle/>
          <a:p>
            <a:r>
              <a:rPr lang="en-GB" dirty="0" smtClean="0"/>
              <a:t>Training Neural Networks</a:t>
            </a:r>
            <a:endParaRPr lang="en-GB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Elena Zennaro, Wolfgang Ecker, Lorenzo Servadei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3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Activation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Functions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29125" y="4055878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Leaky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374" y="4447744"/>
            <a:ext cx="3419818" cy="526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20264" y="921130"/>
            <a:ext cx="4843145" cy="254531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313305" marR="65659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[Mass et al.,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2013]  [He et al.,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  <a:p>
            <a:pPr marL="342265" indent="-329565">
              <a:lnSpc>
                <a:spcPts val="2865"/>
              </a:lnSpc>
              <a:spcBef>
                <a:spcPts val="890"/>
              </a:spcBef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Does not</a:t>
            </a:r>
            <a:r>
              <a:rPr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saturate</a:t>
            </a:r>
            <a:endParaRPr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Computationally</a:t>
            </a:r>
            <a:r>
              <a:rPr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efficient</a:t>
            </a:r>
            <a:endParaRPr>
              <a:latin typeface="Arial"/>
              <a:cs typeface="Arial"/>
            </a:endParaRPr>
          </a:p>
          <a:p>
            <a:pPr marL="342265" marR="5080" indent="-329565">
              <a:lnSpc>
                <a:spcPts val="2850"/>
              </a:lnSpc>
              <a:spcBef>
                <a:spcPts val="105"/>
              </a:spcBef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Converges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much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faster than 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sigmoid/tanh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in practice!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(e.g.</a:t>
            </a:r>
            <a:r>
              <a:rPr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6x)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760"/>
              </a:lnSpc>
              <a:tabLst>
                <a:tab pos="342265" algn="l"/>
              </a:tabLst>
            </a:pPr>
            <a:r>
              <a:rPr b="1" dirty="0">
                <a:solidFill>
                  <a:srgbClr val="38751C"/>
                </a:solidFill>
                <a:latin typeface="Arial"/>
                <a:cs typeface="Arial"/>
              </a:rPr>
              <a:t>-	</a:t>
            </a:r>
            <a:r>
              <a:rPr b="1" spc="-5" dirty="0">
                <a:solidFill>
                  <a:srgbClr val="38751C"/>
                </a:solidFill>
                <a:latin typeface="Arial"/>
                <a:cs typeface="Arial"/>
              </a:rPr>
              <a:t>will not</a:t>
            </a:r>
            <a:r>
              <a:rPr b="1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8751C"/>
                </a:solidFill>
                <a:latin typeface="Arial"/>
                <a:cs typeface="Arial"/>
              </a:rPr>
              <a:t>“die”.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3066" y="1933404"/>
            <a:ext cx="2165087" cy="1688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3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Activation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Functions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82576" y="3970010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Leaky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824" y="4361895"/>
            <a:ext cx="3419818" cy="526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6942" y="3425571"/>
            <a:ext cx="0" cy="1985645"/>
          </a:xfrm>
          <a:custGeom>
            <a:avLst/>
            <a:gdLst/>
            <a:ahLst/>
            <a:cxnLst/>
            <a:rect l="l" t="t" r="r" b="b"/>
            <a:pathLst>
              <a:path h="1985645">
                <a:moveTo>
                  <a:pt x="0" y="0"/>
                </a:moveTo>
                <a:lnTo>
                  <a:pt x="0" y="19853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9192" y="4085220"/>
            <a:ext cx="3305143" cy="457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05442" y="4757852"/>
            <a:ext cx="208216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backprop into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\alpha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(parameter)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39763" y="4609142"/>
            <a:ext cx="239395" cy="283210"/>
          </a:xfrm>
          <a:custGeom>
            <a:avLst/>
            <a:gdLst/>
            <a:ahLst/>
            <a:cxnLst/>
            <a:rect l="l" t="t" r="r" b="b"/>
            <a:pathLst>
              <a:path w="239395" h="283210">
                <a:moveTo>
                  <a:pt x="0" y="282749"/>
                </a:moveTo>
                <a:lnTo>
                  <a:pt x="239099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66838" y="4576117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24024" y="43174"/>
                </a:moveTo>
                <a:lnTo>
                  <a:pt x="0" y="22849"/>
                </a:lnTo>
                <a:lnTo>
                  <a:pt x="39924" y="0"/>
                </a:lnTo>
                <a:lnTo>
                  <a:pt x="24024" y="4317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6838" y="4576117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24024" y="43174"/>
                </a:moveTo>
                <a:lnTo>
                  <a:pt x="39924" y="0"/>
                </a:lnTo>
                <a:lnTo>
                  <a:pt x="0" y="22849"/>
                </a:lnTo>
                <a:lnTo>
                  <a:pt x="24024" y="43174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20264" y="921132"/>
            <a:ext cx="4843145" cy="318394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313305" marR="65659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[Mass et al.,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2013]  [He et al.,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  <a:p>
            <a:pPr marL="342265" indent="-329565">
              <a:lnSpc>
                <a:spcPts val="2865"/>
              </a:lnSpc>
              <a:spcBef>
                <a:spcPts val="890"/>
              </a:spcBef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Does not</a:t>
            </a:r>
            <a:r>
              <a:rPr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saturate</a:t>
            </a:r>
            <a:endParaRPr>
              <a:latin typeface="Arial"/>
              <a:cs typeface="Arial"/>
            </a:endParaRPr>
          </a:p>
          <a:p>
            <a:pPr marL="342265" indent="-329565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Computationally</a:t>
            </a:r>
            <a:r>
              <a:rPr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efficient</a:t>
            </a:r>
            <a:endParaRPr>
              <a:latin typeface="Arial"/>
              <a:cs typeface="Arial"/>
            </a:endParaRPr>
          </a:p>
          <a:p>
            <a:pPr marL="342265" marR="5080" indent="-329565">
              <a:lnSpc>
                <a:spcPts val="2850"/>
              </a:lnSpc>
              <a:spcBef>
                <a:spcPts val="105"/>
              </a:spcBef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Converges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much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faster than 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sigmoid/tanh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in practice!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(e.g.</a:t>
            </a:r>
            <a:r>
              <a:rPr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6x)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760"/>
              </a:lnSpc>
              <a:tabLst>
                <a:tab pos="342265" algn="l"/>
              </a:tabLst>
            </a:pPr>
            <a:r>
              <a:rPr b="1" dirty="0">
                <a:solidFill>
                  <a:srgbClr val="38751C"/>
                </a:solidFill>
                <a:latin typeface="Arial"/>
                <a:cs typeface="Arial"/>
              </a:rPr>
              <a:t>-	</a:t>
            </a:r>
            <a:r>
              <a:rPr b="1" spc="-5" dirty="0">
                <a:solidFill>
                  <a:srgbClr val="38751C"/>
                </a:solidFill>
                <a:latin typeface="Arial"/>
                <a:cs typeface="Arial"/>
              </a:rPr>
              <a:t>will not</a:t>
            </a:r>
            <a:r>
              <a:rPr b="1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8751C"/>
                </a:solidFill>
                <a:latin typeface="Arial"/>
                <a:cs typeface="Arial"/>
              </a:rPr>
              <a:t>“die”.</a:t>
            </a:r>
            <a:endParaRPr>
              <a:latin typeface="Arial"/>
              <a:cs typeface="Arial"/>
            </a:endParaRPr>
          </a:p>
          <a:p>
            <a:pPr marL="114300">
              <a:spcBef>
                <a:spcPts val="2140"/>
              </a:spcBef>
            </a:pPr>
            <a:r>
              <a:rPr b="1" spc="-5" dirty="0">
                <a:latin typeface="Arial"/>
                <a:cs typeface="Arial"/>
              </a:rPr>
              <a:t>Parametric Rectifier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(PReLU)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3066" y="1933404"/>
            <a:ext cx="2165087" cy="168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2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Activation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Functions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07504" y="4410068"/>
            <a:ext cx="3802167" cy="733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4473" y="1492018"/>
            <a:ext cx="8428990" cy="353060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spcBef>
                <a:spcPts val="1675"/>
              </a:spcBef>
            </a:pPr>
            <a:r>
              <a:rPr b="1" spc="-5" dirty="0">
                <a:latin typeface="Arial"/>
                <a:cs typeface="Arial"/>
              </a:rPr>
              <a:t>Exponential Linear Units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(ELU)</a:t>
            </a:r>
            <a:endParaRPr dirty="0">
              <a:latin typeface="Arial"/>
              <a:cs typeface="Arial"/>
            </a:endParaRPr>
          </a:p>
          <a:p>
            <a:pPr marL="4229735">
              <a:lnSpc>
                <a:spcPts val="2630"/>
              </a:lnSpc>
              <a:spcBef>
                <a:spcPts val="1445"/>
              </a:spcBef>
              <a:tabLst>
                <a:tab pos="4551045" algn="l"/>
              </a:tabLst>
            </a:pPr>
            <a:r>
              <a:rPr sz="2200" b="1" dirty="0">
                <a:solidFill>
                  <a:srgbClr val="38751C"/>
                </a:solidFill>
                <a:latin typeface="Arial"/>
                <a:cs typeface="Arial"/>
              </a:rPr>
              <a:t>-	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All benefits of</a:t>
            </a:r>
            <a:r>
              <a:rPr sz="22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ReLU</a:t>
            </a:r>
            <a:endParaRPr sz="2200" dirty="0">
              <a:latin typeface="Arial"/>
              <a:cs typeface="Arial"/>
            </a:endParaRPr>
          </a:p>
          <a:p>
            <a:pPr marL="4551045" indent="-321310">
              <a:lnSpc>
                <a:spcPts val="2625"/>
              </a:lnSpc>
              <a:buChar char="-"/>
              <a:tabLst>
                <a:tab pos="4551045" algn="l"/>
                <a:tab pos="455168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Closer to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zero mean</a:t>
            </a:r>
            <a:r>
              <a:rPr sz="2200" spc="-6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outputs</a:t>
            </a:r>
            <a:endParaRPr sz="2200" dirty="0">
              <a:latin typeface="Arial"/>
              <a:cs typeface="Arial"/>
            </a:endParaRPr>
          </a:p>
          <a:p>
            <a:pPr marL="4551045" marR="5080" indent="-321310">
              <a:lnSpc>
                <a:spcPts val="2620"/>
              </a:lnSpc>
              <a:spcBef>
                <a:spcPts val="95"/>
              </a:spcBef>
              <a:buChar char="-"/>
              <a:tabLst>
                <a:tab pos="4551045" algn="l"/>
                <a:tab pos="4551680" algn="l"/>
              </a:tabLst>
            </a:pP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Negative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saturation regime  compared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with Leaky ReLU  adds </a:t>
            </a:r>
            <a:r>
              <a:rPr sz="2200" dirty="0">
                <a:solidFill>
                  <a:srgbClr val="38751C"/>
                </a:solidFill>
                <a:latin typeface="Arial"/>
                <a:cs typeface="Arial"/>
              </a:rPr>
              <a:t>some robustness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to</a:t>
            </a:r>
            <a:r>
              <a:rPr sz="2200" spc="-1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8751C"/>
                </a:solidFill>
                <a:latin typeface="Arial"/>
                <a:cs typeface="Arial"/>
              </a:rPr>
              <a:t>noise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har char="-"/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  <a:buChar char="-"/>
            </a:pPr>
            <a:endParaRPr sz="2450" dirty="0">
              <a:latin typeface="Times New Roman"/>
              <a:cs typeface="Times New Roman"/>
            </a:endParaRPr>
          </a:p>
          <a:p>
            <a:pPr marL="4551045" indent="-330200">
              <a:spcBef>
                <a:spcPts val="5"/>
              </a:spcBef>
              <a:buChar char="-"/>
              <a:tabLst>
                <a:tab pos="4551045" algn="l"/>
                <a:tab pos="4551680" algn="l"/>
              </a:tabLst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Computation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requires</a:t>
            </a:r>
            <a:r>
              <a:rPr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exp()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7933" y="1011680"/>
            <a:ext cx="2067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[Clevert et al.,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7253" y="2513180"/>
            <a:ext cx="2054346" cy="15978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255498"/>
            <a:ext cx="4249166" cy="9523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83964" y="5316172"/>
            <a:ext cx="5583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675"/>
              </a:spcBef>
            </a:pPr>
            <a:r>
              <a:rPr lang="de-DE" b="1" spc="-5" dirty="0" smtClean="0">
                <a:latin typeface="Arial"/>
                <a:cs typeface="Arial"/>
              </a:rPr>
              <a:t>Scaled Exponential </a:t>
            </a:r>
            <a:r>
              <a:rPr lang="de-DE" b="1" spc="-5" dirty="0">
                <a:latin typeface="Arial"/>
                <a:cs typeface="Arial"/>
              </a:rPr>
              <a:t>Linear Units</a:t>
            </a:r>
            <a:r>
              <a:rPr lang="de-DE" b="1" spc="-25" dirty="0">
                <a:latin typeface="Arial"/>
                <a:cs typeface="Arial"/>
              </a:rPr>
              <a:t> </a:t>
            </a:r>
            <a:r>
              <a:rPr lang="de-DE" b="1" dirty="0" smtClean="0">
                <a:latin typeface="Arial"/>
                <a:cs typeface="Arial"/>
              </a:rPr>
              <a:t>(SELU</a:t>
            </a:r>
            <a:r>
              <a:rPr lang="de-DE" b="1" dirty="0">
                <a:latin typeface="Arial"/>
                <a:cs typeface="Arial"/>
              </a:rPr>
              <a:t>)</a:t>
            </a:r>
            <a:endParaRPr lang="de-D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919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26" y="749556"/>
            <a:ext cx="317944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dirty="0">
                <a:solidFill>
                  <a:srgbClr val="000000"/>
                </a:solidFill>
              </a:rPr>
              <a:t>Maxout</a:t>
            </a:r>
            <a:r>
              <a:rPr sz="3000" b="1" spc="-95" dirty="0">
                <a:solidFill>
                  <a:srgbClr val="000000"/>
                </a:solidFill>
              </a:rPr>
              <a:t> </a:t>
            </a:r>
            <a:r>
              <a:rPr sz="3000" b="1" dirty="0">
                <a:solidFill>
                  <a:srgbClr val="000000"/>
                </a:solidFill>
              </a:rPr>
              <a:t>“Neuron”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265298" y="1462783"/>
            <a:ext cx="852932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316865" indent="-354965"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Does not have the basic form of dot product </a:t>
            </a:r>
            <a:r>
              <a:rPr sz="3000" dirty="0">
                <a:latin typeface="Arial"/>
                <a:cs typeface="Arial"/>
              </a:rPr>
              <a:t>-&gt;  </a:t>
            </a:r>
            <a:r>
              <a:rPr sz="3000" spc="-5" dirty="0">
                <a:latin typeface="Arial"/>
                <a:cs typeface="Arial"/>
              </a:rPr>
              <a:t>nonlinearity</a:t>
            </a:r>
            <a:endParaRPr sz="3000">
              <a:latin typeface="Arial"/>
              <a:cs typeface="Arial"/>
            </a:endParaRPr>
          </a:p>
          <a:p>
            <a:pPr marL="367665" indent="-354965"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Generalizes ReLU and Leaky</a:t>
            </a:r>
            <a:r>
              <a:rPr sz="30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ReLU</a:t>
            </a:r>
            <a:endParaRPr sz="3000">
              <a:latin typeface="Arial"/>
              <a:cs typeface="Arial"/>
            </a:endParaRPr>
          </a:p>
          <a:p>
            <a:pPr marL="367665" indent="-354965"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Linear Regime! Does not </a:t>
            </a:r>
            <a:r>
              <a:rPr sz="3000" dirty="0">
                <a:solidFill>
                  <a:srgbClr val="38751C"/>
                </a:solidFill>
                <a:latin typeface="Arial"/>
                <a:cs typeface="Arial"/>
              </a:rPr>
              <a:t>saturate!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Does not</a:t>
            </a:r>
            <a:r>
              <a:rPr sz="30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die!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1898" y="3607594"/>
            <a:ext cx="5003389" cy="661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9476" y="4456479"/>
            <a:ext cx="7282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Problem: doubles the number of parameters/neuron</a:t>
            </a:r>
            <a:r>
              <a:rPr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:(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2592" y="1011680"/>
            <a:ext cx="2486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[Goodfellow et al.,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2013]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4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703" y="785019"/>
            <a:ext cx="329882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5" dirty="0">
                <a:solidFill>
                  <a:srgbClr val="000000"/>
                </a:solidFill>
              </a:rPr>
              <a:t>TLDR: In</a:t>
            </a:r>
            <a:r>
              <a:rPr sz="3000" b="1" spc="-100" dirty="0">
                <a:solidFill>
                  <a:srgbClr val="000000"/>
                </a:solidFill>
              </a:rPr>
              <a:t> </a:t>
            </a:r>
            <a:r>
              <a:rPr sz="3000" b="1" spc="-5" dirty="0">
                <a:solidFill>
                  <a:srgbClr val="000000"/>
                </a:solidFill>
              </a:rPr>
              <a:t>practice: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672" y="2313782"/>
            <a:ext cx="8105140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4965"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Use </a:t>
            </a:r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ReLU</a:t>
            </a:r>
            <a:r>
              <a:rPr sz="3000" spc="-5" dirty="0">
                <a:latin typeface="Arial"/>
                <a:cs typeface="Arial"/>
              </a:rPr>
              <a:t>. Be </a:t>
            </a:r>
            <a:r>
              <a:rPr sz="3000" dirty="0">
                <a:latin typeface="Arial"/>
                <a:cs typeface="Arial"/>
              </a:rPr>
              <a:t>careful </a:t>
            </a:r>
            <a:r>
              <a:rPr sz="3000" spc="-5" dirty="0">
                <a:latin typeface="Arial"/>
                <a:cs typeface="Arial"/>
              </a:rPr>
              <a:t>with </a:t>
            </a:r>
            <a:r>
              <a:rPr sz="3000" dirty="0">
                <a:latin typeface="Arial"/>
                <a:cs typeface="Arial"/>
              </a:rPr>
              <a:t>your </a:t>
            </a:r>
            <a:r>
              <a:rPr sz="3000" spc="-5" dirty="0">
                <a:latin typeface="Arial"/>
                <a:cs typeface="Arial"/>
              </a:rPr>
              <a:t>learning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rates</a:t>
            </a:r>
          </a:p>
          <a:p>
            <a:pPr marL="367665" indent="-354965">
              <a:buFontTx/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Try out </a:t>
            </a:r>
            <a:r>
              <a:rPr sz="3000" spc="-5" dirty="0">
                <a:solidFill>
                  <a:srgbClr val="BF9000"/>
                </a:solidFill>
                <a:latin typeface="Arial"/>
                <a:cs typeface="Arial"/>
              </a:rPr>
              <a:t>Leaky ReLU </a:t>
            </a:r>
            <a:r>
              <a:rPr sz="3000" dirty="0">
                <a:solidFill>
                  <a:srgbClr val="BF9000"/>
                </a:solidFill>
                <a:latin typeface="Arial"/>
                <a:cs typeface="Arial"/>
              </a:rPr>
              <a:t>/ Maxout /</a:t>
            </a:r>
            <a:r>
              <a:rPr sz="3000" spc="-35" dirty="0">
                <a:solidFill>
                  <a:srgbClr val="BF9000"/>
                </a:solidFill>
                <a:latin typeface="Arial"/>
                <a:cs typeface="Arial"/>
              </a:rPr>
              <a:t> </a:t>
            </a:r>
            <a:r>
              <a:rPr sz="3000" spc="-5" dirty="0" smtClean="0">
                <a:solidFill>
                  <a:srgbClr val="BF9000"/>
                </a:solidFill>
                <a:latin typeface="Arial"/>
                <a:cs typeface="Arial"/>
              </a:rPr>
              <a:t>ELU</a:t>
            </a:r>
            <a:r>
              <a:rPr lang="de-DE" sz="3000" spc="-5" dirty="0" smtClean="0">
                <a:solidFill>
                  <a:srgbClr val="BF9000"/>
                </a:solidFill>
                <a:latin typeface="Arial"/>
                <a:cs typeface="Arial"/>
              </a:rPr>
              <a:t> </a:t>
            </a:r>
            <a:r>
              <a:rPr lang="de-DE" sz="3000" dirty="0">
                <a:solidFill>
                  <a:srgbClr val="BF9000"/>
                </a:solidFill>
                <a:latin typeface="Arial"/>
                <a:cs typeface="Arial"/>
              </a:rPr>
              <a:t>/</a:t>
            </a:r>
            <a:r>
              <a:rPr lang="de-DE" sz="3000" spc="-35" dirty="0">
                <a:solidFill>
                  <a:srgbClr val="BF9000"/>
                </a:solidFill>
                <a:latin typeface="Arial"/>
                <a:cs typeface="Arial"/>
              </a:rPr>
              <a:t> </a:t>
            </a:r>
            <a:r>
              <a:rPr lang="de-DE" sz="3000" spc="-35" dirty="0" smtClean="0">
                <a:solidFill>
                  <a:srgbClr val="BF9000"/>
                </a:solidFill>
                <a:latin typeface="Arial"/>
                <a:cs typeface="Arial"/>
              </a:rPr>
              <a:t>S</a:t>
            </a:r>
            <a:r>
              <a:rPr lang="de-DE" sz="3000" spc="-5" dirty="0" smtClean="0">
                <a:solidFill>
                  <a:srgbClr val="BF9000"/>
                </a:solidFill>
                <a:latin typeface="Arial"/>
                <a:cs typeface="Arial"/>
              </a:rPr>
              <a:t>ELU</a:t>
            </a:r>
            <a:endParaRPr sz="3000" dirty="0">
              <a:latin typeface="Arial"/>
              <a:cs typeface="Arial"/>
            </a:endParaRPr>
          </a:p>
          <a:p>
            <a:pPr marL="367665" indent="-354965"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Try out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tanh </a:t>
            </a:r>
            <a:r>
              <a:rPr sz="3000" spc="-5" dirty="0">
                <a:latin typeface="Arial"/>
                <a:cs typeface="Arial"/>
              </a:rPr>
              <a:t>but don’t expect </a:t>
            </a:r>
            <a:r>
              <a:rPr sz="3000" dirty="0" smtClean="0">
                <a:latin typeface="Arial"/>
                <a:cs typeface="Arial"/>
              </a:rPr>
              <a:t>much</a:t>
            </a:r>
            <a:r>
              <a:rPr lang="de-DE" sz="3000" dirty="0" smtClean="0">
                <a:latin typeface="Arial"/>
                <a:cs typeface="Arial"/>
              </a:rPr>
              <a:t> (in CV)</a:t>
            </a:r>
            <a:endParaRPr sz="3000" dirty="0">
              <a:latin typeface="Arial"/>
              <a:cs typeface="Arial"/>
            </a:endParaRPr>
          </a:p>
          <a:p>
            <a:pPr marL="367665" indent="-354965"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Don’t use</a:t>
            </a:r>
            <a:r>
              <a:rPr sz="3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dirty="0" smtClean="0">
                <a:solidFill>
                  <a:srgbClr val="FF0000"/>
                </a:solidFill>
                <a:latin typeface="Arial"/>
                <a:cs typeface="Arial"/>
              </a:rPr>
              <a:t>sigmoid</a:t>
            </a:r>
            <a:r>
              <a:rPr lang="de-DE" sz="30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3000" dirty="0" smtClean="0">
                <a:latin typeface="Arial"/>
                <a:cs typeface="Arial"/>
              </a:rPr>
              <a:t>(Within inner Layers of the network)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5654753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Activation Functions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b="1" spc="-5" dirty="0" smtClean="0">
                <a:latin typeface="Arial"/>
                <a:cs typeface="Arial"/>
              </a:rPr>
              <a:t>Data </a:t>
            </a:r>
            <a:r>
              <a:rPr b="1" spc="-10" dirty="0" smtClean="0">
                <a:latin typeface="Arial"/>
                <a:cs typeface="Arial"/>
              </a:rPr>
              <a:t>Preprocessing </a:t>
            </a:r>
            <a:endParaRPr lang="de-DE" b="1" spc="-10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 smtClean="0">
                <a:latin typeface="Arial"/>
                <a:cs typeface="Arial"/>
              </a:rPr>
              <a:t>Weight </a:t>
            </a:r>
            <a:r>
              <a:rPr spc="-5" dirty="0">
                <a:latin typeface="Arial"/>
                <a:cs typeface="Arial"/>
              </a:rPr>
              <a:t>Initialization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Batch </a:t>
            </a:r>
            <a:r>
              <a:rPr spc="-5" dirty="0">
                <a:latin typeface="Arial"/>
                <a:cs typeface="Arial"/>
              </a:rPr>
              <a:t>Normalization</a:t>
            </a:r>
            <a:r>
              <a:rPr spc="30" dirty="0">
                <a:latin typeface="Arial"/>
                <a:cs typeface="Arial"/>
              </a:rPr>
              <a:t>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Babysitting </a:t>
            </a:r>
            <a:r>
              <a:rPr spc="-5" dirty="0">
                <a:latin typeface="Arial"/>
                <a:cs typeface="Arial"/>
              </a:rPr>
              <a:t>the Learning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process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err="1">
                <a:latin typeface="Arial"/>
                <a:cs typeface="Arial"/>
              </a:rPr>
              <a:t>Hyperparameter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Optimization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dirty="0" smtClean="0">
                <a:latin typeface="Arial"/>
                <a:cs typeface="Arial"/>
              </a:rPr>
              <a:t>The „Deep“ Learning</a:t>
            </a:r>
            <a:endParaRPr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</a:t>
            </a:r>
            <a:endParaRPr lang="de-DE" kern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5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700" y="2593237"/>
            <a:ext cx="5370195" cy="75692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5" dirty="0">
                <a:solidFill>
                  <a:srgbClr val="000000"/>
                </a:solidFill>
              </a:rPr>
              <a:t>Data</a:t>
            </a:r>
            <a:r>
              <a:rPr sz="4800" spc="-100" dirty="0">
                <a:solidFill>
                  <a:srgbClr val="000000"/>
                </a:solidFill>
              </a:rPr>
              <a:t> </a:t>
            </a:r>
            <a:r>
              <a:rPr sz="4800" spc="-5" dirty="0">
                <a:solidFill>
                  <a:srgbClr val="000000"/>
                </a:solidFill>
              </a:rPr>
              <a:t>Preprocessing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2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74" y="1058509"/>
            <a:ext cx="473456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Step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1: </a:t>
            </a:r>
            <a:r>
              <a:rPr sz="30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Preprocess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</a:t>
            </a:r>
            <a:r>
              <a:rPr sz="3000" u="heavy" spc="-8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90698" y="1689525"/>
            <a:ext cx="7445236" cy="2573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7894" y="4319268"/>
            <a:ext cx="2739045" cy="30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6112" y="4338842"/>
            <a:ext cx="2495310" cy="267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9824" y="4843053"/>
            <a:ext cx="32613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(Assume X </a:t>
            </a:r>
            <a:r>
              <a:rPr sz="1800" spc="-5" dirty="0">
                <a:latin typeface="Arial"/>
                <a:cs typeface="Arial"/>
              </a:rPr>
              <a:t>[NxD] is data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matrix,  </a:t>
            </a:r>
            <a:r>
              <a:rPr sz="1800" spc="-5" dirty="0">
                <a:latin typeface="Arial"/>
                <a:cs typeface="Arial"/>
              </a:rPr>
              <a:t>each example 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7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999" y="1031757"/>
            <a:ext cx="7557134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Remember: Consider what happens when the input to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999" y="1393707"/>
            <a:ext cx="366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neuron is always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positive...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6459" y="2415017"/>
            <a:ext cx="3057333" cy="1320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4625" y="4278250"/>
            <a:ext cx="5955665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What </a:t>
            </a:r>
            <a:r>
              <a:rPr dirty="0">
                <a:latin typeface="Arial"/>
                <a:cs typeface="Arial"/>
              </a:rPr>
              <a:t>can </a:t>
            </a:r>
            <a:r>
              <a:rPr spc="-5" dirty="0">
                <a:latin typeface="Arial"/>
                <a:cs typeface="Arial"/>
              </a:rPr>
              <a:t>we </a:t>
            </a:r>
            <a:r>
              <a:rPr dirty="0">
                <a:latin typeface="Arial"/>
                <a:cs typeface="Arial"/>
              </a:rPr>
              <a:t>say </a:t>
            </a:r>
            <a:r>
              <a:rPr spc="-5" dirty="0">
                <a:latin typeface="Arial"/>
                <a:cs typeface="Arial"/>
              </a:rPr>
              <a:t>about the gradients on </a:t>
            </a:r>
            <a:r>
              <a:rPr b="1" dirty="0">
                <a:latin typeface="Arial"/>
                <a:cs typeface="Arial"/>
              </a:rPr>
              <a:t>w</a:t>
            </a:r>
            <a:r>
              <a:rPr dirty="0">
                <a:latin typeface="Arial"/>
                <a:cs typeface="Arial"/>
              </a:rPr>
              <a:t>? 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Always all positive or all negative</a:t>
            </a:r>
            <a:r>
              <a:rPr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:(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93985" y="1429648"/>
            <a:ext cx="0" cy="2768600"/>
          </a:xfrm>
          <a:custGeom>
            <a:avLst/>
            <a:gdLst/>
            <a:ahLst/>
            <a:cxnLst/>
            <a:rect l="l" t="t" r="r" b="b"/>
            <a:pathLst>
              <a:path h="2768600">
                <a:moveTo>
                  <a:pt x="0" y="0"/>
                </a:moveTo>
                <a:lnTo>
                  <a:pt x="0" y="27680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21713" y="2813758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>
                <a:moveTo>
                  <a:pt x="274439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05087" y="1442666"/>
            <a:ext cx="1360805" cy="1360170"/>
          </a:xfrm>
          <a:custGeom>
            <a:avLst/>
            <a:gdLst/>
            <a:ahLst/>
            <a:cxnLst/>
            <a:rect l="l" t="t" r="r" b="b"/>
            <a:pathLst>
              <a:path w="1360804" h="1360170">
                <a:moveTo>
                  <a:pt x="0" y="0"/>
                </a:moveTo>
                <a:lnTo>
                  <a:pt x="1360797" y="0"/>
                </a:lnTo>
                <a:lnTo>
                  <a:pt x="1360797" y="1359897"/>
                </a:lnTo>
                <a:lnTo>
                  <a:pt x="0" y="1359897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93985" y="2808263"/>
            <a:ext cx="1127760" cy="1035050"/>
          </a:xfrm>
          <a:custGeom>
            <a:avLst/>
            <a:gdLst/>
            <a:ahLst/>
            <a:cxnLst/>
            <a:rect l="l" t="t" r="r" b="b"/>
            <a:pathLst>
              <a:path w="1127759" h="1035050">
                <a:moveTo>
                  <a:pt x="0" y="0"/>
                </a:moveTo>
                <a:lnTo>
                  <a:pt x="1127472" y="103453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90658" y="3810070"/>
            <a:ext cx="104024" cy="100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26284" y="4018180"/>
            <a:ext cx="1244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hypothetical  optimal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w  vector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8686" y="2784617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zig zag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3510" y="1596844"/>
            <a:ext cx="1362710" cy="8951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0345" marR="3733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allowed  gradient  update  directions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70965" y="2823283"/>
            <a:ext cx="1313815" cy="1082348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49225" marR="395605">
              <a:lnSpc>
                <a:spcPts val="1650"/>
              </a:lnSpc>
            </a:pP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allowed  gradient  update  directions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46910" y="2674836"/>
            <a:ext cx="25400" cy="340360"/>
          </a:xfrm>
          <a:custGeom>
            <a:avLst/>
            <a:gdLst/>
            <a:ahLst/>
            <a:cxnLst/>
            <a:rect l="l" t="t" r="r" b="b"/>
            <a:pathLst>
              <a:path w="25400" h="340360">
                <a:moveTo>
                  <a:pt x="24949" y="0"/>
                </a:moveTo>
                <a:lnTo>
                  <a:pt x="0" y="33990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06010" y="3002915"/>
            <a:ext cx="81824" cy="107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38337" y="3096983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57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9986" y="3056145"/>
            <a:ext cx="108149" cy="81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7011" y="3089830"/>
            <a:ext cx="29845" cy="269875"/>
          </a:xfrm>
          <a:custGeom>
            <a:avLst/>
            <a:gdLst/>
            <a:ahLst/>
            <a:cxnLst/>
            <a:rect l="l" t="t" r="r" b="b"/>
            <a:pathLst>
              <a:path w="29845" h="269875">
                <a:moveTo>
                  <a:pt x="29774" y="0"/>
                </a:moveTo>
                <a:lnTo>
                  <a:pt x="0" y="26979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76209" y="3346644"/>
            <a:ext cx="81624" cy="1084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90008" y="3694644"/>
            <a:ext cx="169574" cy="234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25186" y="3410494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74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6835" y="3369669"/>
            <a:ext cx="108149" cy="81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98010" y="3394621"/>
            <a:ext cx="29845" cy="269875"/>
          </a:xfrm>
          <a:custGeom>
            <a:avLst/>
            <a:gdLst/>
            <a:ahLst/>
            <a:cxnLst/>
            <a:rect l="l" t="t" r="r" b="b"/>
            <a:pathLst>
              <a:path w="29845" h="269875">
                <a:moveTo>
                  <a:pt x="29774" y="0"/>
                </a:moveTo>
                <a:lnTo>
                  <a:pt x="0" y="2697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57208" y="3651444"/>
            <a:ext cx="81624" cy="108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06185" y="3715294"/>
            <a:ext cx="324485" cy="32384"/>
          </a:xfrm>
          <a:custGeom>
            <a:avLst/>
            <a:gdLst/>
            <a:ahLst/>
            <a:cxnLst/>
            <a:rect l="l" t="t" r="r" b="b"/>
            <a:pathLst>
              <a:path w="324484" h="32385">
                <a:moveTo>
                  <a:pt x="0" y="31774"/>
                </a:moveTo>
                <a:lnTo>
                  <a:pt x="32424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7834" y="3674469"/>
            <a:ext cx="108149" cy="81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4623" y="5031021"/>
            <a:ext cx="588391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dirty="0">
                <a:solidFill>
                  <a:srgbClr val="FF00FF"/>
                </a:solidFill>
                <a:latin typeface="Arial"/>
                <a:cs typeface="Arial"/>
              </a:rPr>
              <a:t>(this </a:t>
            </a:r>
            <a:r>
              <a:rPr spc="-5" dirty="0">
                <a:solidFill>
                  <a:srgbClr val="FF00FF"/>
                </a:solidFill>
                <a:latin typeface="Arial"/>
                <a:cs typeface="Arial"/>
              </a:rPr>
              <a:t>is also why </a:t>
            </a:r>
            <a:r>
              <a:rPr dirty="0">
                <a:solidFill>
                  <a:srgbClr val="FF00FF"/>
                </a:solidFill>
                <a:latin typeface="Arial"/>
                <a:cs typeface="Arial"/>
              </a:rPr>
              <a:t>you </a:t>
            </a:r>
            <a:r>
              <a:rPr spc="-5" dirty="0">
                <a:solidFill>
                  <a:srgbClr val="FF00FF"/>
                </a:solidFill>
                <a:latin typeface="Arial"/>
                <a:cs typeface="Arial"/>
              </a:rPr>
              <a:t>want </a:t>
            </a:r>
            <a:r>
              <a:rPr dirty="0">
                <a:solidFill>
                  <a:srgbClr val="FF00FF"/>
                </a:solidFill>
                <a:latin typeface="Arial"/>
                <a:cs typeface="Arial"/>
              </a:rPr>
              <a:t>zero-mean</a:t>
            </a:r>
            <a:r>
              <a:rPr spc="-9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FF"/>
                </a:solidFill>
                <a:latin typeface="Arial"/>
                <a:cs typeface="Arial"/>
              </a:rPr>
              <a:t>data!)</a:t>
            </a:r>
            <a:endParaRPr>
              <a:latin typeface="Arial"/>
              <a:cs typeface="Arial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3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74" y="1058509"/>
            <a:ext cx="473456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Step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1: </a:t>
            </a:r>
            <a:r>
              <a:rPr sz="30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Preprocess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</a:t>
            </a:r>
            <a:r>
              <a:rPr sz="3000" u="heavy" spc="-8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90698" y="1689525"/>
            <a:ext cx="7445236" cy="2573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7894" y="4319268"/>
            <a:ext cx="2739045" cy="30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6112" y="4338842"/>
            <a:ext cx="2495310" cy="267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9824" y="4843051"/>
            <a:ext cx="3261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(Assume X </a:t>
            </a:r>
            <a:r>
              <a:rPr sz="1800" spc="-5" dirty="0">
                <a:latin typeface="Arial"/>
                <a:cs typeface="Arial"/>
              </a:rPr>
              <a:t>[NxD] is data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matrix,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224" y="5140932"/>
            <a:ext cx="4514850" cy="706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each example 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row)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19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46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5654753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b="1" spc="-5" dirty="0" smtClean="0">
                <a:latin typeface="Arial"/>
                <a:cs typeface="Arial"/>
              </a:rPr>
              <a:t>Activation Functions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smtClean="0">
                <a:latin typeface="Arial"/>
                <a:cs typeface="Arial"/>
              </a:rPr>
              <a:t>Data </a:t>
            </a:r>
            <a:r>
              <a:rPr spc="-10" dirty="0" smtClean="0">
                <a:latin typeface="Arial"/>
                <a:cs typeface="Arial"/>
              </a:rPr>
              <a:t>Preprocessing </a:t>
            </a:r>
            <a:endParaRPr lang="de-DE" spc="-10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 smtClean="0">
                <a:latin typeface="Arial"/>
                <a:cs typeface="Arial"/>
              </a:rPr>
              <a:t>Weight </a:t>
            </a:r>
            <a:r>
              <a:rPr spc="-5" dirty="0">
                <a:latin typeface="Arial"/>
                <a:cs typeface="Arial"/>
              </a:rPr>
              <a:t>Initialization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Batch </a:t>
            </a:r>
            <a:r>
              <a:rPr spc="-5" dirty="0">
                <a:latin typeface="Arial"/>
                <a:cs typeface="Arial"/>
              </a:rPr>
              <a:t>Normalization</a:t>
            </a:r>
            <a:r>
              <a:rPr spc="30" dirty="0">
                <a:latin typeface="Arial"/>
                <a:cs typeface="Arial"/>
              </a:rPr>
              <a:t>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Babysitting </a:t>
            </a:r>
            <a:r>
              <a:rPr spc="-5" dirty="0">
                <a:latin typeface="Arial"/>
                <a:cs typeface="Arial"/>
              </a:rPr>
              <a:t>the Learning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process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err="1">
                <a:latin typeface="Arial"/>
                <a:cs typeface="Arial"/>
              </a:rPr>
              <a:t>Hyperparameter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Optimization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dirty="0" smtClean="0">
                <a:latin typeface="Arial"/>
                <a:cs typeface="Arial"/>
              </a:rPr>
              <a:t>The „Deep“ Learning</a:t>
            </a:r>
            <a:endParaRPr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2225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74" y="1058509"/>
            <a:ext cx="473456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Step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1: </a:t>
            </a:r>
            <a:r>
              <a:rPr sz="30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Preprocess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</a:t>
            </a:r>
            <a:r>
              <a:rPr sz="3000" u="heavy" spc="-8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26076" y="1740656"/>
            <a:ext cx="8375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In practice, </a:t>
            </a:r>
            <a:r>
              <a:rPr dirty="0">
                <a:latin typeface="Arial"/>
                <a:cs typeface="Arial"/>
              </a:rPr>
              <a:t>you may </a:t>
            </a:r>
            <a:r>
              <a:rPr spc="-5" dirty="0">
                <a:latin typeface="Arial"/>
                <a:cs typeface="Arial"/>
              </a:rPr>
              <a:t>also </a:t>
            </a:r>
            <a:r>
              <a:rPr dirty="0">
                <a:latin typeface="Arial"/>
                <a:cs typeface="Arial"/>
              </a:rPr>
              <a:t>see </a:t>
            </a:r>
            <a:r>
              <a:rPr b="1" spc="-5" dirty="0">
                <a:latin typeface="Arial"/>
                <a:cs typeface="Arial"/>
              </a:rPr>
              <a:t>PCA </a:t>
            </a:r>
            <a:r>
              <a:rPr spc="-5" dirty="0">
                <a:latin typeface="Arial"/>
                <a:cs typeface="Arial"/>
              </a:rPr>
              <a:t>and </a:t>
            </a:r>
            <a:r>
              <a:rPr b="1" spc="-5" dirty="0">
                <a:latin typeface="Arial"/>
                <a:cs typeface="Arial"/>
              </a:rPr>
              <a:t>Whitening </a:t>
            </a:r>
            <a:r>
              <a:rPr spc="-5" dirty="0">
                <a:latin typeface="Arial"/>
                <a:cs typeface="Arial"/>
              </a:rPr>
              <a:t>of the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4298" y="2376046"/>
            <a:ext cx="7485468" cy="2574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4892" y="4983300"/>
            <a:ext cx="14878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(data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diagonal  </a:t>
            </a:r>
            <a:r>
              <a:rPr sz="1400" dirty="0">
                <a:latin typeface="Arial"/>
                <a:cs typeface="Arial"/>
              </a:rPr>
              <a:t>covariance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5562145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6 -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63285" y="4983300"/>
            <a:ext cx="195072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(covariance matrix </a:t>
            </a:r>
            <a:r>
              <a:rPr sz="1400" spc="-5" dirty="0">
                <a:latin typeface="Arial"/>
                <a:cs typeface="Arial"/>
              </a:rPr>
              <a:t>is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 identity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4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6" y="1005584"/>
            <a:ext cx="730821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5" dirty="0">
                <a:solidFill>
                  <a:srgbClr val="000000"/>
                </a:solidFill>
              </a:rPr>
              <a:t>TLDR: In practice </a:t>
            </a:r>
            <a:r>
              <a:rPr sz="3000" b="1" dirty="0">
                <a:solidFill>
                  <a:srgbClr val="000000"/>
                </a:solidFill>
              </a:rPr>
              <a:t>for </a:t>
            </a:r>
            <a:r>
              <a:rPr sz="3000" b="1" spc="-5" dirty="0">
                <a:solidFill>
                  <a:srgbClr val="000000"/>
                </a:solidFill>
              </a:rPr>
              <a:t>Images: </a:t>
            </a:r>
            <a:r>
              <a:rPr sz="3000" dirty="0">
                <a:solidFill>
                  <a:srgbClr val="000000"/>
                </a:solidFill>
              </a:rPr>
              <a:t>center</a:t>
            </a:r>
            <a:r>
              <a:rPr sz="3000" spc="1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only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250" y="1727497"/>
            <a:ext cx="7403465" cy="225742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spcBef>
                <a:spcPts val="86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consider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CIFAR-10 example with [32,32,3]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images</a:t>
            </a:r>
            <a:endParaRPr>
              <a:latin typeface="Arial"/>
              <a:cs typeface="Arial"/>
            </a:endParaRPr>
          </a:p>
          <a:p>
            <a:pPr marL="370205" marR="822960" indent="-355600">
              <a:lnSpc>
                <a:spcPct val="100699"/>
              </a:lnSpc>
              <a:spcBef>
                <a:spcPts val="940"/>
              </a:spcBef>
              <a:buChar char="-"/>
              <a:tabLst>
                <a:tab pos="369570" algn="l"/>
                <a:tab pos="370205" algn="l"/>
              </a:tabLst>
            </a:pPr>
            <a:r>
              <a:rPr sz="3000" spc="-10" dirty="0">
                <a:latin typeface="Arial"/>
                <a:cs typeface="Arial"/>
              </a:rPr>
              <a:t>Subtract </a:t>
            </a:r>
            <a:r>
              <a:rPr sz="3000" spc="-5" dirty="0">
                <a:latin typeface="Arial"/>
                <a:cs typeface="Arial"/>
              </a:rPr>
              <a:t>the </a:t>
            </a:r>
            <a:r>
              <a:rPr sz="3000" dirty="0">
                <a:latin typeface="Arial"/>
                <a:cs typeface="Arial"/>
              </a:rPr>
              <a:t>mean </a:t>
            </a:r>
            <a:r>
              <a:rPr sz="3000" spc="-5" dirty="0">
                <a:latin typeface="Arial"/>
                <a:cs typeface="Arial"/>
              </a:rPr>
              <a:t>image </a:t>
            </a:r>
            <a:r>
              <a:rPr dirty="0">
                <a:solidFill>
                  <a:srgbClr val="999999"/>
                </a:solidFill>
                <a:latin typeface="Arial"/>
                <a:cs typeface="Arial"/>
              </a:rPr>
              <a:t>(e.g.</a:t>
            </a:r>
            <a:r>
              <a:rPr spc="-18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999999"/>
                </a:solidFill>
                <a:latin typeface="Arial"/>
                <a:cs typeface="Arial"/>
              </a:rPr>
              <a:t>AlexNet)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(mean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image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[32,32,3]</a:t>
            </a: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array)</a:t>
            </a:r>
            <a:endParaRPr>
              <a:latin typeface="Arial"/>
              <a:cs typeface="Arial"/>
            </a:endParaRPr>
          </a:p>
          <a:p>
            <a:pPr marL="370205" marR="377825" indent="-355600">
              <a:lnSpc>
                <a:spcPts val="3020"/>
              </a:lnSpc>
              <a:spcBef>
                <a:spcPts val="530"/>
              </a:spcBef>
              <a:buChar char="-"/>
              <a:tabLst>
                <a:tab pos="369570" algn="l"/>
                <a:tab pos="370205" algn="l"/>
              </a:tabLst>
            </a:pPr>
            <a:r>
              <a:rPr sz="3000" spc="-10" dirty="0">
                <a:latin typeface="Arial"/>
                <a:cs typeface="Arial"/>
              </a:rPr>
              <a:t>Subtract </a:t>
            </a:r>
            <a:r>
              <a:rPr sz="3000" spc="-5" dirty="0">
                <a:latin typeface="Arial"/>
                <a:cs typeface="Arial"/>
              </a:rPr>
              <a:t>per-channel </a:t>
            </a:r>
            <a:r>
              <a:rPr sz="3000" dirty="0">
                <a:latin typeface="Arial"/>
                <a:cs typeface="Arial"/>
              </a:rPr>
              <a:t>mean </a:t>
            </a:r>
            <a:r>
              <a:rPr dirty="0">
                <a:solidFill>
                  <a:srgbClr val="999999"/>
                </a:solidFill>
                <a:latin typeface="Arial"/>
                <a:cs typeface="Arial"/>
              </a:rPr>
              <a:t>(e.g. </a:t>
            </a:r>
            <a:r>
              <a:rPr spc="-5" dirty="0">
                <a:solidFill>
                  <a:srgbClr val="999999"/>
                </a:solidFill>
                <a:latin typeface="Arial"/>
                <a:cs typeface="Arial"/>
              </a:rPr>
              <a:t>VGGNet)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(mean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along each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channel = 3</a:t>
            </a:r>
            <a:r>
              <a:rPr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numbers)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5616" y="4380978"/>
            <a:ext cx="29171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common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normalize 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variance,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to do PCA or  whitening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2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5654753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Activation Functions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smtClean="0">
                <a:latin typeface="Arial"/>
                <a:cs typeface="Arial"/>
              </a:rPr>
              <a:t>Data </a:t>
            </a:r>
            <a:r>
              <a:rPr spc="-10" dirty="0" smtClean="0">
                <a:latin typeface="Arial"/>
                <a:cs typeface="Arial"/>
              </a:rPr>
              <a:t>Preprocessing </a:t>
            </a:r>
            <a:endParaRPr lang="de-DE" spc="-10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b="1" spc="-10" dirty="0" smtClean="0">
                <a:latin typeface="Arial"/>
                <a:cs typeface="Arial"/>
              </a:rPr>
              <a:t>Weight </a:t>
            </a:r>
            <a:r>
              <a:rPr b="1" spc="-5" dirty="0">
                <a:latin typeface="Arial"/>
                <a:cs typeface="Arial"/>
              </a:rPr>
              <a:t>Initialization </a:t>
            </a:r>
            <a:r>
              <a:rPr lang="de-DE" b="1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Batch </a:t>
            </a:r>
            <a:r>
              <a:rPr spc="-5" dirty="0">
                <a:latin typeface="Arial"/>
                <a:cs typeface="Arial"/>
              </a:rPr>
              <a:t>Normalization</a:t>
            </a:r>
            <a:r>
              <a:rPr spc="30" dirty="0">
                <a:latin typeface="Arial"/>
                <a:cs typeface="Arial"/>
              </a:rPr>
              <a:t>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Babysitting </a:t>
            </a:r>
            <a:r>
              <a:rPr spc="-5" dirty="0">
                <a:latin typeface="Arial"/>
                <a:cs typeface="Arial"/>
              </a:rPr>
              <a:t>the Learning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process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err="1">
                <a:latin typeface="Arial"/>
                <a:cs typeface="Arial"/>
              </a:rPr>
              <a:t>Hyperparameter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Optimization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dirty="0" smtClean="0">
                <a:latin typeface="Arial"/>
                <a:cs typeface="Arial"/>
              </a:rPr>
              <a:t>The „Deep“ Learning</a:t>
            </a:r>
            <a:endParaRPr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</a:t>
            </a:r>
            <a:endParaRPr lang="de-DE" kern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48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700" y="2593237"/>
            <a:ext cx="5263515" cy="75692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10" dirty="0">
                <a:solidFill>
                  <a:srgbClr val="000000"/>
                </a:solidFill>
              </a:rPr>
              <a:t>Weight</a:t>
            </a:r>
            <a:r>
              <a:rPr sz="4800" spc="-100" dirty="0">
                <a:solidFill>
                  <a:srgbClr val="000000"/>
                </a:solidFill>
              </a:rPr>
              <a:t> </a:t>
            </a:r>
            <a:r>
              <a:rPr sz="4800" spc="-5" dirty="0">
                <a:solidFill>
                  <a:srgbClr val="000000"/>
                </a:solidFill>
              </a:rPr>
              <a:t>Initialization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871" y="1200407"/>
            <a:ext cx="588137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  <a:tabLst>
                <a:tab pos="342265" algn="l"/>
              </a:tabLst>
            </a:pPr>
            <a:r>
              <a:rPr dirty="0">
                <a:solidFill>
                  <a:srgbClr val="000000"/>
                </a:solidFill>
              </a:rPr>
              <a:t>-	</a:t>
            </a:r>
            <a:r>
              <a:rPr spc="-5" dirty="0">
                <a:solidFill>
                  <a:srgbClr val="000000"/>
                </a:solidFill>
              </a:rPr>
              <a:t>Q: what happens when W=0 init is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used?</a:t>
            </a:r>
          </a:p>
        </p:txBody>
      </p:sp>
      <p:sp>
        <p:nvSpPr>
          <p:cNvPr id="3" name="object 3"/>
          <p:cNvSpPr/>
          <p:nvPr/>
        </p:nvSpPr>
        <p:spPr>
          <a:xfrm>
            <a:off x="2266527" y="2023597"/>
            <a:ext cx="4236761" cy="2901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6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775" y="1218632"/>
            <a:ext cx="7460615" cy="75311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39700">
              <a:lnSpc>
                <a:spcPts val="2865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>
                <a:solidFill>
                  <a:srgbClr val="000000"/>
                </a:solidFill>
              </a:rPr>
              <a:t>-	</a:t>
            </a:r>
            <a:r>
              <a:rPr spc="-5" dirty="0">
                <a:solidFill>
                  <a:srgbClr val="000000"/>
                </a:solidFill>
              </a:rPr>
              <a:t>First idea: </a:t>
            </a:r>
            <a:r>
              <a:rPr b="1" spc="-5" dirty="0">
                <a:solidFill>
                  <a:srgbClr val="000000"/>
                </a:solidFill>
              </a:rPr>
              <a:t>Small random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</a:rPr>
              <a:t>numbers</a:t>
            </a:r>
          </a:p>
          <a:p>
            <a:pPr marL="12700">
              <a:lnSpc>
                <a:spcPts val="2865"/>
              </a:lnSpc>
            </a:pPr>
            <a:r>
              <a:rPr dirty="0">
                <a:solidFill>
                  <a:srgbClr val="000000"/>
                </a:solidFill>
              </a:rPr>
              <a:t>(gaussian </a:t>
            </a:r>
            <a:r>
              <a:rPr spc="-5" dirty="0">
                <a:solidFill>
                  <a:srgbClr val="000000"/>
                </a:solidFill>
              </a:rPr>
              <a:t>with </a:t>
            </a:r>
            <a:r>
              <a:rPr dirty="0">
                <a:solidFill>
                  <a:srgbClr val="000000"/>
                </a:solidFill>
              </a:rPr>
              <a:t>zero mean </a:t>
            </a:r>
            <a:r>
              <a:rPr spc="-5" dirty="0">
                <a:solidFill>
                  <a:srgbClr val="000000"/>
                </a:solidFill>
              </a:rPr>
              <a:t>and 1e-2 </a:t>
            </a:r>
            <a:r>
              <a:rPr dirty="0">
                <a:solidFill>
                  <a:srgbClr val="000000"/>
                </a:solidFill>
              </a:rPr>
              <a:t>standard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deviation)</a:t>
            </a:r>
          </a:p>
        </p:txBody>
      </p:sp>
      <p:sp>
        <p:nvSpPr>
          <p:cNvPr id="3" name="object 3"/>
          <p:cNvSpPr/>
          <p:nvPr/>
        </p:nvSpPr>
        <p:spPr>
          <a:xfrm>
            <a:off x="1679169" y="2492271"/>
            <a:ext cx="5491214" cy="451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6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775" y="1218632"/>
            <a:ext cx="74606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ts val="2865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>
                <a:latin typeface="Arial"/>
                <a:cs typeface="Arial"/>
              </a:rPr>
              <a:t>-	</a:t>
            </a:r>
            <a:r>
              <a:rPr spc="-5" dirty="0">
                <a:latin typeface="Arial"/>
                <a:cs typeface="Arial"/>
              </a:rPr>
              <a:t>First idea: </a:t>
            </a:r>
            <a:r>
              <a:rPr b="1" spc="-5" dirty="0">
                <a:latin typeface="Arial"/>
                <a:cs typeface="Arial"/>
              </a:rPr>
              <a:t>Small random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numbers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>
                <a:latin typeface="Arial"/>
                <a:cs typeface="Arial"/>
              </a:rPr>
              <a:t>(gaussian </a:t>
            </a:r>
            <a:r>
              <a:rPr spc="-5" dirty="0">
                <a:latin typeface="Arial"/>
                <a:cs typeface="Arial"/>
              </a:rPr>
              <a:t>with </a:t>
            </a:r>
            <a:r>
              <a:rPr dirty="0">
                <a:latin typeface="Arial"/>
                <a:cs typeface="Arial"/>
              </a:rPr>
              <a:t>zero mean </a:t>
            </a:r>
            <a:r>
              <a:rPr spc="-5" dirty="0">
                <a:latin typeface="Arial"/>
                <a:cs typeface="Arial"/>
              </a:rPr>
              <a:t>and 1e-2 </a:t>
            </a:r>
            <a:r>
              <a:rPr dirty="0">
                <a:latin typeface="Arial"/>
                <a:cs typeface="Arial"/>
              </a:rPr>
              <a:t>standard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deviation)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9169" y="2492271"/>
            <a:ext cx="5491214" cy="451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0771" y="3735345"/>
            <a:ext cx="6883400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Works ~okay for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small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networks, but problems with  deeper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networks.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7AAF0-42FD-471D-9B0D-13697EF9FA0E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9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9396" y="1448132"/>
            <a:ext cx="6354937" cy="434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024" y="1151834"/>
            <a:ext cx="1972310" cy="18542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Lets look</a:t>
            </a:r>
            <a:r>
              <a:rPr sz="3000" spc="-9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at  </a:t>
            </a:r>
            <a:r>
              <a:rPr sz="3000" dirty="0">
                <a:solidFill>
                  <a:srgbClr val="000000"/>
                </a:solidFill>
              </a:rPr>
              <a:t>some  </a:t>
            </a:r>
            <a:r>
              <a:rPr sz="3000" spc="-5" dirty="0">
                <a:solidFill>
                  <a:srgbClr val="000000"/>
                </a:solidFill>
              </a:rPr>
              <a:t>activation  </a:t>
            </a:r>
            <a:r>
              <a:rPr sz="3000" dirty="0">
                <a:solidFill>
                  <a:srgbClr val="000000"/>
                </a:solidFill>
              </a:rPr>
              <a:t>statistics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26749" y="3635180"/>
            <a:ext cx="2273300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06045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E.g. 10-layer net with  500 neurons on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each  layer, using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tanh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non-linearities, and  initializing as  described in last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slide.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860" y="1130996"/>
            <a:ext cx="7147826" cy="5067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7AAF0-42FD-471D-9B0D-13697EF9FA0E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5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01" y="857252"/>
            <a:ext cx="6049636" cy="4540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2768" y="1042559"/>
            <a:ext cx="2351405" cy="9398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000" spc="-10" dirty="0">
                <a:solidFill>
                  <a:srgbClr val="FF0000"/>
                </a:solidFill>
              </a:rPr>
              <a:t>All</a:t>
            </a:r>
            <a:r>
              <a:rPr sz="3000" spc="-95" dirty="0">
                <a:solidFill>
                  <a:srgbClr val="FF0000"/>
                </a:solidFill>
              </a:rPr>
              <a:t> </a:t>
            </a:r>
            <a:r>
              <a:rPr sz="3000" spc="-5" dirty="0">
                <a:solidFill>
                  <a:srgbClr val="FF0000"/>
                </a:solidFill>
              </a:rPr>
              <a:t>activations  become</a:t>
            </a:r>
            <a:r>
              <a:rPr sz="3000" spc="-85" dirty="0">
                <a:solidFill>
                  <a:srgbClr val="FF0000"/>
                </a:solidFill>
              </a:rPr>
              <a:t> </a:t>
            </a:r>
            <a:r>
              <a:rPr sz="3000" dirty="0">
                <a:solidFill>
                  <a:srgbClr val="FF0000"/>
                </a:solidFill>
              </a:rPr>
              <a:t>zero!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0163" y="2321955"/>
            <a:ext cx="2735580" cy="276011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14935" marR="21209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Q: think about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the  backward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pass.</a:t>
            </a:r>
            <a:endParaRPr>
              <a:latin typeface="Arial"/>
              <a:cs typeface="Arial"/>
            </a:endParaRPr>
          </a:p>
          <a:p>
            <a:pPr marL="114935" marR="5080">
              <a:lnSpc>
                <a:spcPts val="2850"/>
              </a:lnSpc>
            </a:pPr>
            <a:r>
              <a:rPr spc="-5" dirty="0">
                <a:latin typeface="Arial"/>
                <a:cs typeface="Arial"/>
              </a:rPr>
              <a:t>What do the  gradients look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like?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2700" marR="24765">
              <a:lnSpc>
                <a:spcPct val="100699"/>
              </a:lnSpc>
              <a:spcBef>
                <a:spcPts val="207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Hint: think about backward  pass for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W*X</a:t>
            </a:r>
            <a:r>
              <a:rPr sz="1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gate.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5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698" y="2593237"/>
            <a:ext cx="5463540" cy="75692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10" dirty="0">
                <a:solidFill>
                  <a:srgbClr val="000000"/>
                </a:solidFill>
              </a:rPr>
              <a:t>Activation</a:t>
            </a:r>
            <a:r>
              <a:rPr sz="4800" spc="-100" dirty="0">
                <a:solidFill>
                  <a:srgbClr val="000000"/>
                </a:solidFill>
              </a:rPr>
              <a:t> </a:t>
            </a:r>
            <a:r>
              <a:rPr sz="4800" spc="-5" dirty="0">
                <a:solidFill>
                  <a:srgbClr val="000000"/>
                </a:solidFill>
              </a:rPr>
              <a:t>Functions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0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174" y="1263424"/>
            <a:ext cx="5489488" cy="4111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126" y="918562"/>
            <a:ext cx="5314939" cy="219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24600" y="1448597"/>
            <a:ext cx="2583180" cy="1887695"/>
          </a:xfrm>
          <a:prstGeom prst="rect">
            <a:avLst/>
          </a:prstGeom>
        </p:spPr>
        <p:txBody>
          <a:bodyPr vert="horz" wrap="square" lIns="0" tIns="27939" rIns="0" bIns="0" rtlCol="0" anchor="b" anchorCtr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FF0000"/>
                </a:solidFill>
              </a:rPr>
              <a:t>Almost all neurons  </a:t>
            </a:r>
            <a:r>
              <a:rPr dirty="0">
                <a:solidFill>
                  <a:srgbClr val="FF0000"/>
                </a:solidFill>
              </a:rPr>
              <a:t>completely  saturated, </a:t>
            </a:r>
            <a:r>
              <a:rPr spc="-5" dirty="0">
                <a:solidFill>
                  <a:srgbClr val="FF0000"/>
                </a:solidFill>
              </a:rPr>
              <a:t>either</a:t>
            </a:r>
            <a:r>
              <a:rPr spc="-10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-1</a:t>
            </a:r>
          </a:p>
          <a:p>
            <a:pPr marL="12700" marR="314325">
              <a:lnSpc>
                <a:spcPts val="2850"/>
              </a:lnSpc>
            </a:pPr>
            <a:r>
              <a:rPr spc="-5" dirty="0">
                <a:solidFill>
                  <a:srgbClr val="FF0000"/>
                </a:solidFill>
              </a:rPr>
              <a:t>and 1.</a:t>
            </a:r>
            <a:r>
              <a:rPr spc="-9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Gradients  will be all</a:t>
            </a:r>
            <a:r>
              <a:rPr spc="-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zero.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73818" y="1644629"/>
            <a:ext cx="208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*1.0 instead of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*0.01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73344" y="1314543"/>
            <a:ext cx="149225" cy="297815"/>
          </a:xfrm>
          <a:custGeom>
            <a:avLst/>
            <a:gdLst/>
            <a:ahLst/>
            <a:cxnLst/>
            <a:rect l="l" t="t" r="r" b="b"/>
            <a:pathLst>
              <a:path w="149225" h="297815">
                <a:moveTo>
                  <a:pt x="148749" y="297481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4019" y="1275879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20">
                <a:moveTo>
                  <a:pt x="5249" y="45697"/>
                </a:moveTo>
                <a:lnTo>
                  <a:pt x="0" y="0"/>
                </a:lnTo>
                <a:lnTo>
                  <a:pt x="33399" y="31624"/>
                </a:lnTo>
                <a:lnTo>
                  <a:pt x="5249" y="4569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4019" y="1275879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20">
                <a:moveTo>
                  <a:pt x="33399" y="31624"/>
                </a:moveTo>
                <a:lnTo>
                  <a:pt x="0" y="0"/>
                </a:lnTo>
                <a:lnTo>
                  <a:pt x="5249" y="45697"/>
                </a:lnTo>
                <a:lnTo>
                  <a:pt x="33399" y="31624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4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26" y="966551"/>
            <a:ext cx="5957243" cy="443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63721" y="974901"/>
            <a:ext cx="6295987" cy="190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8944" y="970139"/>
            <a:ext cx="6305550" cy="200025"/>
          </a:xfrm>
          <a:custGeom>
            <a:avLst/>
            <a:gdLst/>
            <a:ahLst/>
            <a:cxnLst/>
            <a:rect l="l" t="t" r="r" b="b"/>
            <a:pathLst>
              <a:path w="6305550" h="200025">
                <a:moveTo>
                  <a:pt x="0" y="0"/>
                </a:moveTo>
                <a:lnTo>
                  <a:pt x="6305537" y="0"/>
                </a:lnTo>
                <a:lnTo>
                  <a:pt x="6305537" y="200024"/>
                </a:lnTo>
                <a:lnTo>
                  <a:pt x="0" y="200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47340" y="1272981"/>
            <a:ext cx="2070100" cy="575945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/>
              <a:t>“Xavier</a:t>
            </a:r>
            <a:r>
              <a:rPr sz="1800" spc="-95" dirty="0"/>
              <a:t> </a:t>
            </a:r>
            <a:r>
              <a:rPr sz="1800" spc="-5" dirty="0"/>
              <a:t>initialization”  [Glorot et al.,</a:t>
            </a:r>
            <a:r>
              <a:rPr sz="1800" spc="-60" dirty="0"/>
              <a:t> </a:t>
            </a:r>
            <a:r>
              <a:rPr sz="1800" spc="-5" dirty="0"/>
              <a:t>2010]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33058" y="2460303"/>
            <a:ext cx="27813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Reasonable initialization.  </a:t>
            </a:r>
            <a:r>
              <a:rPr sz="1800" dirty="0">
                <a:latin typeface="Arial"/>
                <a:cs typeface="Arial"/>
              </a:rPr>
              <a:t>(Mathematical </a:t>
            </a:r>
            <a:r>
              <a:rPr sz="1800" spc="-5" dirty="0">
                <a:latin typeface="Arial"/>
                <a:cs typeface="Arial"/>
              </a:rPr>
              <a:t>derivation  </a:t>
            </a:r>
            <a:r>
              <a:rPr lang="de-DE" sz="1800" spc="-5" dirty="0">
                <a:latin typeface="Arial"/>
                <a:cs typeface="Arial"/>
              </a:rPr>
              <a:t>aside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6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674" y="904824"/>
            <a:ext cx="5993064" cy="4508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77582" y="1166268"/>
            <a:ext cx="6296012" cy="190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8044" y="900064"/>
            <a:ext cx="6305550" cy="200025"/>
          </a:xfrm>
          <a:custGeom>
            <a:avLst/>
            <a:gdLst/>
            <a:ahLst/>
            <a:cxnLst/>
            <a:rect l="l" t="t" r="r" b="b"/>
            <a:pathLst>
              <a:path w="6305550" h="200025">
                <a:moveTo>
                  <a:pt x="0" y="0"/>
                </a:moveTo>
                <a:lnTo>
                  <a:pt x="6305537" y="0"/>
                </a:lnTo>
                <a:lnTo>
                  <a:pt x="6305537" y="200024"/>
                </a:lnTo>
                <a:lnTo>
                  <a:pt x="0" y="200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95542" y="1272589"/>
            <a:ext cx="3444240" cy="772005"/>
          </a:xfrm>
          <a:prstGeom prst="rect">
            <a:avLst/>
          </a:prstGeom>
        </p:spPr>
        <p:txBody>
          <a:bodyPr vert="horz" wrap="square" lIns="0" tIns="27939" rIns="0" bIns="0" rtlCol="0" anchor="b" anchorCtr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/>
              <a:t>but when using the</a:t>
            </a:r>
            <a:r>
              <a:rPr spc="-90" dirty="0"/>
              <a:t> </a:t>
            </a:r>
            <a:r>
              <a:rPr spc="-5" dirty="0"/>
              <a:t>ReLU  nonlinearity it</a:t>
            </a:r>
            <a:r>
              <a:rPr spc="-30" dirty="0"/>
              <a:t> </a:t>
            </a:r>
            <a:r>
              <a:rPr spc="-5" dirty="0"/>
              <a:t>breaks.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91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551" y="1012074"/>
            <a:ext cx="5790709" cy="4356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8696" y="962526"/>
            <a:ext cx="6486511" cy="228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3919" y="957764"/>
            <a:ext cx="6496050" cy="238125"/>
          </a:xfrm>
          <a:custGeom>
            <a:avLst/>
            <a:gdLst/>
            <a:ahLst/>
            <a:cxnLst/>
            <a:rect l="l" t="t" r="r" b="b"/>
            <a:pathLst>
              <a:path w="6496050" h="238125">
                <a:moveTo>
                  <a:pt x="0" y="0"/>
                </a:moveTo>
                <a:lnTo>
                  <a:pt x="6496036" y="0"/>
                </a:lnTo>
                <a:lnTo>
                  <a:pt x="6496036" y="238124"/>
                </a:lnTo>
                <a:lnTo>
                  <a:pt x="0" y="2381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79218" y="1335225"/>
            <a:ext cx="9349680" cy="772005"/>
          </a:xfrm>
          <a:prstGeom prst="rect">
            <a:avLst/>
          </a:prstGeom>
        </p:spPr>
        <p:txBody>
          <a:bodyPr vert="horz" wrap="square" lIns="0" tIns="27939" rIns="0" bIns="0" rtlCol="0" anchor="b" anchorCtr="0">
            <a:spAutoFit/>
          </a:bodyPr>
          <a:lstStyle/>
          <a:p>
            <a:pPr marL="6045200" marR="5080">
              <a:lnSpc>
                <a:spcPts val="2850"/>
              </a:lnSpc>
              <a:spcBef>
                <a:spcPts val="219"/>
              </a:spcBef>
            </a:pPr>
            <a:r>
              <a:rPr spc="-5" dirty="0"/>
              <a:t>He et al., 2015  </a:t>
            </a:r>
            <a:r>
              <a:rPr dirty="0"/>
              <a:t>(note </a:t>
            </a:r>
            <a:r>
              <a:rPr spc="-5" dirty="0"/>
              <a:t>additional</a:t>
            </a:r>
            <a:r>
              <a:rPr spc="-105" dirty="0"/>
              <a:t> </a:t>
            </a:r>
            <a:r>
              <a:rPr spc="-5" dirty="0"/>
              <a:t>/2)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48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551" y="1012074"/>
            <a:ext cx="5790709" cy="4356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8696" y="962526"/>
            <a:ext cx="6486511" cy="228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3919" y="957764"/>
            <a:ext cx="6496050" cy="238125"/>
          </a:xfrm>
          <a:custGeom>
            <a:avLst/>
            <a:gdLst/>
            <a:ahLst/>
            <a:cxnLst/>
            <a:rect l="l" t="t" r="r" b="b"/>
            <a:pathLst>
              <a:path w="6496050" h="238125">
                <a:moveTo>
                  <a:pt x="0" y="0"/>
                </a:moveTo>
                <a:lnTo>
                  <a:pt x="6496036" y="0"/>
                </a:lnTo>
                <a:lnTo>
                  <a:pt x="6496036" y="238124"/>
                </a:lnTo>
                <a:lnTo>
                  <a:pt x="0" y="2381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840" y="1379203"/>
            <a:ext cx="8511480" cy="1143902"/>
          </a:xfrm>
          <a:prstGeom prst="rect">
            <a:avLst/>
          </a:prstGeom>
        </p:spPr>
        <p:txBody>
          <a:bodyPr vert="horz" wrap="square" lIns="0" tIns="27939" rIns="0" bIns="0" rtlCol="0" anchor="b" anchorCtr="0">
            <a:spAutoFit/>
          </a:bodyPr>
          <a:lstStyle/>
          <a:p>
            <a:pPr marL="6045200" marR="5080">
              <a:lnSpc>
                <a:spcPts val="2850"/>
              </a:lnSpc>
              <a:spcBef>
                <a:spcPts val="219"/>
              </a:spcBef>
            </a:pPr>
            <a:r>
              <a:rPr spc="-5" dirty="0"/>
              <a:t>He et al., 2015  </a:t>
            </a:r>
            <a:r>
              <a:rPr dirty="0"/>
              <a:t>(note </a:t>
            </a:r>
            <a:r>
              <a:rPr spc="-5" dirty="0"/>
              <a:t>additional</a:t>
            </a:r>
            <a:r>
              <a:rPr spc="-105" dirty="0"/>
              <a:t> </a:t>
            </a:r>
            <a:r>
              <a:rPr spc="-5" dirty="0"/>
              <a:t>/2)</a:t>
            </a:r>
          </a:p>
        </p:txBody>
      </p:sp>
      <p:sp>
        <p:nvSpPr>
          <p:cNvPr id="6" name="object 6"/>
          <p:cNvSpPr/>
          <p:nvPr/>
        </p:nvSpPr>
        <p:spPr>
          <a:xfrm>
            <a:off x="6059089" y="3105422"/>
            <a:ext cx="2989033" cy="17591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54312" y="3100655"/>
            <a:ext cx="3065780" cy="1769110"/>
          </a:xfrm>
          <a:custGeom>
            <a:avLst/>
            <a:gdLst/>
            <a:ahLst/>
            <a:cxnLst/>
            <a:rect l="l" t="t" r="r" b="b"/>
            <a:pathLst>
              <a:path w="3065779" h="1769110">
                <a:moveTo>
                  <a:pt x="0" y="0"/>
                </a:moveTo>
                <a:lnTo>
                  <a:pt x="3065643" y="0"/>
                </a:lnTo>
                <a:lnTo>
                  <a:pt x="3065643" y="1768636"/>
                </a:lnTo>
                <a:lnTo>
                  <a:pt x="0" y="176863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3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726" y="857250"/>
            <a:ext cx="7376159" cy="4216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10" dirty="0">
                <a:solidFill>
                  <a:srgbClr val="000000"/>
                </a:solidFill>
              </a:rPr>
              <a:t>Proper </a:t>
            </a:r>
            <a:r>
              <a:rPr sz="2600" spc="-5" dirty="0">
                <a:solidFill>
                  <a:srgbClr val="000000"/>
                </a:solidFill>
              </a:rPr>
              <a:t>initialization is an active area of</a:t>
            </a:r>
            <a:r>
              <a:rPr sz="2600" spc="-6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research…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724" y="1448871"/>
            <a:ext cx="8646160" cy="407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i="1" spc="-5" dirty="0">
                <a:latin typeface="Arial"/>
                <a:cs typeface="Arial"/>
              </a:rPr>
              <a:t>Understanding </a:t>
            </a:r>
            <a:r>
              <a:rPr sz="1600" b="1" i="1" dirty="0">
                <a:latin typeface="Arial"/>
                <a:cs typeface="Arial"/>
              </a:rPr>
              <a:t>the </a:t>
            </a:r>
            <a:r>
              <a:rPr sz="1600" b="1" i="1" spc="-5" dirty="0">
                <a:latin typeface="Arial"/>
                <a:cs typeface="Arial"/>
              </a:rPr>
              <a:t>difficulty of </a:t>
            </a:r>
            <a:r>
              <a:rPr sz="1600" b="1" i="1" dirty="0">
                <a:latin typeface="Arial"/>
                <a:cs typeface="Arial"/>
              </a:rPr>
              <a:t>training </a:t>
            </a:r>
            <a:r>
              <a:rPr sz="1600" b="1" i="1" spc="-5" dirty="0">
                <a:latin typeface="Arial"/>
                <a:cs typeface="Arial"/>
              </a:rPr>
              <a:t>deep </a:t>
            </a:r>
            <a:r>
              <a:rPr sz="1600" b="1" i="1" dirty="0">
                <a:latin typeface="Arial"/>
                <a:cs typeface="Arial"/>
              </a:rPr>
              <a:t>feedforward </a:t>
            </a:r>
            <a:r>
              <a:rPr sz="1600" b="1" i="1" spc="-5" dirty="0">
                <a:latin typeface="Arial"/>
                <a:cs typeface="Arial"/>
              </a:rPr>
              <a:t>neural</a:t>
            </a:r>
            <a:r>
              <a:rPr sz="1600" b="1" i="1" spc="-4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by Glorot and Bengio,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2010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203835">
              <a:lnSpc>
                <a:spcPct val="101600"/>
              </a:lnSpc>
            </a:pPr>
            <a:r>
              <a:rPr sz="1600" b="1" i="1" spc="-5" dirty="0">
                <a:latin typeface="Arial"/>
                <a:cs typeface="Arial"/>
              </a:rPr>
              <a:t>Exact solutions </a:t>
            </a:r>
            <a:r>
              <a:rPr sz="1600" b="1" i="1" dirty="0">
                <a:latin typeface="Arial"/>
                <a:cs typeface="Arial"/>
              </a:rPr>
              <a:t>to the </a:t>
            </a:r>
            <a:r>
              <a:rPr sz="1600" b="1" i="1" spc="-5" dirty="0">
                <a:latin typeface="Arial"/>
                <a:cs typeface="Arial"/>
              </a:rPr>
              <a:t>nonlinear dynamics of learning in deep linear neural networks </a:t>
            </a:r>
            <a:r>
              <a:rPr sz="1600" spc="-5" dirty="0">
                <a:latin typeface="Arial"/>
                <a:cs typeface="Arial"/>
              </a:rPr>
              <a:t>by  Saxe et al,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2013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365125">
              <a:lnSpc>
                <a:spcPct val="101600"/>
              </a:lnSpc>
            </a:pPr>
            <a:r>
              <a:rPr sz="1600" b="1" i="1" spc="-5" dirty="0">
                <a:latin typeface="Arial"/>
                <a:cs typeface="Arial"/>
              </a:rPr>
              <a:t>Random walk initialization </a:t>
            </a:r>
            <a:r>
              <a:rPr sz="1600" b="1" i="1" dirty="0">
                <a:latin typeface="Arial"/>
                <a:cs typeface="Arial"/>
              </a:rPr>
              <a:t>for training </a:t>
            </a:r>
            <a:r>
              <a:rPr sz="1600" b="1" i="1" spc="-5" dirty="0">
                <a:latin typeface="Arial"/>
                <a:cs typeface="Arial"/>
              </a:rPr>
              <a:t>very deep </a:t>
            </a:r>
            <a:r>
              <a:rPr sz="1600" b="1" i="1" dirty="0">
                <a:latin typeface="Arial"/>
                <a:cs typeface="Arial"/>
              </a:rPr>
              <a:t>feedforward </a:t>
            </a:r>
            <a:r>
              <a:rPr sz="1600" b="1" i="1" spc="-5" dirty="0">
                <a:latin typeface="Arial"/>
                <a:cs typeface="Arial"/>
              </a:rPr>
              <a:t>networks </a:t>
            </a:r>
            <a:r>
              <a:rPr sz="1600" spc="-5" dirty="0">
                <a:latin typeface="Arial"/>
                <a:cs typeface="Arial"/>
              </a:rPr>
              <a:t>by Sussillo and  Abbott,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2014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5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1000760">
              <a:lnSpc>
                <a:spcPct val="101600"/>
              </a:lnSpc>
            </a:pPr>
            <a:r>
              <a:rPr sz="1600" b="1" i="1" spc="-5" dirty="0">
                <a:latin typeface="Arial"/>
                <a:cs typeface="Arial"/>
              </a:rPr>
              <a:t>Delving deep into rectifiers: Surpassing human-level performance on ImageNet  classification </a:t>
            </a:r>
            <a:r>
              <a:rPr sz="1600" spc="-5" dirty="0">
                <a:latin typeface="Arial"/>
                <a:cs typeface="Arial"/>
              </a:rPr>
              <a:t>by He et al.,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2015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/>
            <a:r>
              <a:rPr sz="1600" b="1" i="1" spc="-5" dirty="0">
                <a:latin typeface="Arial"/>
                <a:cs typeface="Arial"/>
              </a:rPr>
              <a:t>Data-dependent Initializations of Convolutional Neural Networks </a:t>
            </a:r>
            <a:r>
              <a:rPr sz="1600" spc="-5" dirty="0">
                <a:latin typeface="Arial"/>
                <a:cs typeface="Arial"/>
              </a:rPr>
              <a:t>by Krähenbühl et al.,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2015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/>
            <a:r>
              <a:rPr sz="1600" b="1" i="1" spc="-5" dirty="0">
                <a:latin typeface="Arial"/>
                <a:cs typeface="Arial"/>
              </a:rPr>
              <a:t>All you need is </a:t>
            </a:r>
            <a:r>
              <a:rPr sz="1600" b="1" i="1" dirty="0">
                <a:latin typeface="Arial"/>
                <a:cs typeface="Arial"/>
              </a:rPr>
              <a:t>a </a:t>
            </a:r>
            <a:r>
              <a:rPr sz="1600" b="1" i="1" spc="-5" dirty="0">
                <a:latin typeface="Arial"/>
                <a:cs typeface="Arial"/>
              </a:rPr>
              <a:t>good </a:t>
            </a:r>
            <a:r>
              <a:rPr sz="1600" b="1" i="1" dirty="0">
                <a:latin typeface="Arial"/>
                <a:cs typeface="Arial"/>
              </a:rPr>
              <a:t>init</a:t>
            </a:r>
            <a:r>
              <a:rPr sz="1600" dirty="0">
                <a:latin typeface="Arial"/>
                <a:cs typeface="Arial"/>
              </a:rPr>
              <a:t>, Mishkin </a:t>
            </a:r>
            <a:r>
              <a:rPr sz="1600" spc="-5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Matas,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2015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14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5654753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Activation Functions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smtClean="0">
                <a:latin typeface="Arial"/>
                <a:cs typeface="Arial"/>
              </a:rPr>
              <a:t>Data </a:t>
            </a:r>
            <a:r>
              <a:rPr spc="-10" dirty="0" smtClean="0">
                <a:latin typeface="Arial"/>
                <a:cs typeface="Arial"/>
              </a:rPr>
              <a:t>Preprocessing </a:t>
            </a:r>
            <a:endParaRPr lang="de-DE" spc="-10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 smtClean="0">
                <a:latin typeface="Arial"/>
                <a:cs typeface="Arial"/>
              </a:rPr>
              <a:t>Weight </a:t>
            </a:r>
            <a:r>
              <a:rPr spc="-5" dirty="0">
                <a:latin typeface="Arial"/>
                <a:cs typeface="Arial"/>
              </a:rPr>
              <a:t>Initialization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b="1" spc="-10" dirty="0">
                <a:latin typeface="Arial"/>
                <a:cs typeface="Arial"/>
              </a:rPr>
              <a:t>Batch </a:t>
            </a:r>
            <a:r>
              <a:rPr b="1" spc="-5" dirty="0">
                <a:latin typeface="Arial"/>
                <a:cs typeface="Arial"/>
              </a:rPr>
              <a:t>Normalization</a:t>
            </a:r>
            <a:r>
              <a:rPr b="1" spc="30" dirty="0">
                <a:latin typeface="Arial"/>
                <a:cs typeface="Arial"/>
              </a:rPr>
              <a:t> </a:t>
            </a:r>
            <a:r>
              <a:rPr lang="de-DE" b="1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Babysitting </a:t>
            </a:r>
            <a:r>
              <a:rPr spc="-5" dirty="0">
                <a:latin typeface="Arial"/>
                <a:cs typeface="Arial"/>
              </a:rPr>
              <a:t>the Learning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process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err="1">
                <a:latin typeface="Arial"/>
                <a:cs typeface="Arial"/>
              </a:rPr>
              <a:t>Hyperparameter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Optimization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dirty="0" smtClean="0">
                <a:latin typeface="Arial"/>
                <a:cs typeface="Arial"/>
              </a:rPr>
              <a:t>The „Deep“ Learning</a:t>
            </a:r>
            <a:endParaRPr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</a:t>
            </a:r>
            <a:endParaRPr lang="de-DE" kern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27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698" y="2593237"/>
            <a:ext cx="5472430" cy="75692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10" dirty="0">
                <a:solidFill>
                  <a:srgbClr val="000000"/>
                </a:solidFill>
              </a:rPr>
              <a:t>Batch</a:t>
            </a:r>
            <a:r>
              <a:rPr sz="4800" spc="-100" dirty="0">
                <a:solidFill>
                  <a:srgbClr val="000000"/>
                </a:solidFill>
              </a:rPr>
              <a:t> </a:t>
            </a:r>
            <a:r>
              <a:rPr sz="4800" spc="-5" dirty="0">
                <a:solidFill>
                  <a:srgbClr val="000000"/>
                </a:solidFill>
              </a:rPr>
              <a:t>Normalization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3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99275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Batch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Normalization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238842" y="99885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26" y="1712462"/>
            <a:ext cx="6405245" cy="156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“you </a:t>
            </a:r>
            <a:r>
              <a:rPr sz="2000" spc="-5" dirty="0">
                <a:latin typeface="Arial"/>
                <a:cs typeface="Arial"/>
              </a:rPr>
              <a:t>want unit gaussian activations? just </a:t>
            </a:r>
            <a:r>
              <a:rPr sz="2000" dirty="0">
                <a:latin typeface="Arial"/>
                <a:cs typeface="Arial"/>
              </a:rPr>
              <a:t>make </a:t>
            </a:r>
            <a:r>
              <a:rPr sz="2000" spc="-5" dirty="0">
                <a:latin typeface="Arial"/>
                <a:cs typeface="Arial"/>
              </a:rPr>
              <a:t>them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so.”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 marR="120650">
              <a:lnSpc>
                <a:spcPts val="2850"/>
              </a:lnSpc>
              <a:spcBef>
                <a:spcPts val="1340"/>
              </a:spcBef>
            </a:pPr>
            <a:r>
              <a:rPr dirty="0">
                <a:latin typeface="Arial"/>
                <a:cs typeface="Arial"/>
              </a:rPr>
              <a:t>consider a </a:t>
            </a:r>
            <a:r>
              <a:rPr spc="-5" dirty="0">
                <a:latin typeface="Arial"/>
                <a:cs typeface="Arial"/>
              </a:rPr>
              <a:t>batch of activations at </a:t>
            </a:r>
            <a:r>
              <a:rPr dirty="0">
                <a:latin typeface="Arial"/>
                <a:cs typeface="Arial"/>
              </a:rPr>
              <a:t>some </a:t>
            </a:r>
            <a:r>
              <a:rPr spc="-5" dirty="0">
                <a:latin typeface="Arial"/>
                <a:cs typeface="Arial"/>
              </a:rPr>
              <a:t>layer.  To </a:t>
            </a:r>
            <a:r>
              <a:rPr dirty="0">
                <a:latin typeface="Arial"/>
                <a:cs typeface="Arial"/>
              </a:rPr>
              <a:t>make </a:t>
            </a:r>
            <a:r>
              <a:rPr spc="-5" dirty="0">
                <a:latin typeface="Arial"/>
                <a:cs typeface="Arial"/>
              </a:rPr>
              <a:t>each dimension unit gaussian,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apply: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8447" y="3795446"/>
            <a:ext cx="2876544" cy="923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91291" y="4378948"/>
            <a:ext cx="3173095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this is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a vanilla 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differentiable</a:t>
            </a:r>
            <a:r>
              <a:rPr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function...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99275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Batch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Normalization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37323" y="1712462"/>
            <a:ext cx="4103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“you </a:t>
            </a:r>
            <a:r>
              <a:rPr sz="2000" spc="-5" dirty="0">
                <a:latin typeface="Arial"/>
                <a:cs typeface="Arial"/>
              </a:rPr>
              <a:t>want unit gaussian activations?  just </a:t>
            </a:r>
            <a:r>
              <a:rPr sz="2000" dirty="0">
                <a:latin typeface="Arial"/>
                <a:cs typeface="Arial"/>
              </a:rPr>
              <a:t>make </a:t>
            </a:r>
            <a:r>
              <a:rPr sz="2000" spc="-5" dirty="0">
                <a:latin typeface="Arial"/>
                <a:cs typeface="Arial"/>
              </a:rPr>
              <a:t>them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so.”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8842" y="99885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41240" y="4330420"/>
            <a:ext cx="2876544" cy="923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6492" y="4325642"/>
            <a:ext cx="2886075" cy="952500"/>
          </a:xfrm>
          <a:custGeom>
            <a:avLst/>
            <a:gdLst/>
            <a:ahLst/>
            <a:cxnLst/>
            <a:rect l="l" t="t" r="r" b="b"/>
            <a:pathLst>
              <a:path w="2886075" h="952500">
                <a:moveTo>
                  <a:pt x="0" y="0"/>
                </a:moveTo>
                <a:lnTo>
                  <a:pt x="2886044" y="0"/>
                </a:lnTo>
                <a:lnTo>
                  <a:pt x="2886044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5025" y="2797196"/>
            <a:ext cx="2040255" cy="2067560"/>
          </a:xfrm>
          <a:custGeom>
            <a:avLst/>
            <a:gdLst/>
            <a:ahLst/>
            <a:cxnLst/>
            <a:rect l="l" t="t" r="r" b="b"/>
            <a:pathLst>
              <a:path w="2040255" h="2067560">
                <a:moveTo>
                  <a:pt x="0" y="0"/>
                </a:moveTo>
                <a:lnTo>
                  <a:pt x="2039995" y="0"/>
                </a:lnTo>
                <a:lnTo>
                  <a:pt x="2039995" y="2067295"/>
                </a:lnTo>
                <a:lnTo>
                  <a:pt x="0" y="206729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6610" y="2522560"/>
            <a:ext cx="955382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algn="ctr">
              <a:spcBef>
                <a:spcPts val="2425"/>
              </a:spcBef>
            </a:pPr>
            <a:r>
              <a:rPr sz="3000" dirty="0">
                <a:latin typeface="Arial"/>
                <a:cs typeface="Arial"/>
              </a:rPr>
              <a:t>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5176" y="355017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N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7548" y="4995822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8769" y="306227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1555496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6796" y="4598719"/>
            <a:ext cx="163949" cy="210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56796" y="2870318"/>
            <a:ext cx="163949" cy="211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20541" y="2599632"/>
            <a:ext cx="478218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1.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compute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the empirical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mean</a:t>
            </a:r>
            <a:r>
              <a:rPr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and 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variance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independently for each  dimension.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87468" y="3817193"/>
            <a:ext cx="3367404" cy="0"/>
          </a:xfrm>
          <a:custGeom>
            <a:avLst/>
            <a:gdLst/>
            <a:ahLst/>
            <a:cxnLst/>
            <a:rect l="l" t="t" r="r" b="b"/>
            <a:pathLst>
              <a:path w="3367404">
                <a:moveTo>
                  <a:pt x="0" y="0"/>
                </a:moveTo>
                <a:lnTo>
                  <a:pt x="3367343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4814" y="38014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54813" y="38014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8465" y="3907774"/>
            <a:ext cx="1735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2.</a:t>
            </a:r>
            <a:r>
              <a:rPr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Normalize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33970" y="306227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1555496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51992" y="4598719"/>
            <a:ext cx="163959" cy="210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51992" y="2870318"/>
            <a:ext cx="163959" cy="211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29170" y="3062270"/>
            <a:ext cx="0" cy="1555750"/>
          </a:xfrm>
          <a:custGeom>
            <a:avLst/>
            <a:gdLst/>
            <a:ahLst/>
            <a:cxnLst/>
            <a:rect l="l" t="t" r="r" b="b"/>
            <a:pathLst>
              <a:path h="1555750">
                <a:moveTo>
                  <a:pt x="0" y="1555496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47193" y="4598719"/>
            <a:ext cx="163959" cy="210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7193" y="2870318"/>
            <a:ext cx="163959" cy="211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2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423" y="868586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Activation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Functions</a:t>
            </a:r>
            <a:endParaRPr sz="3000" dirty="0"/>
          </a:p>
        </p:txBody>
      </p:sp>
      <p:sp>
        <p:nvSpPr>
          <p:cNvPr id="3" name="object 3"/>
          <p:cNvSpPr/>
          <p:nvPr/>
        </p:nvSpPr>
        <p:spPr>
          <a:xfrm>
            <a:off x="1604523" y="1816875"/>
            <a:ext cx="5799913" cy="3309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6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99275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Batch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Normalization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238842" y="99885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9814" y="3937470"/>
            <a:ext cx="2876544" cy="923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5066" y="3932693"/>
            <a:ext cx="2886075" cy="952500"/>
          </a:xfrm>
          <a:custGeom>
            <a:avLst/>
            <a:gdLst/>
            <a:ahLst/>
            <a:cxnLst/>
            <a:rect l="l" t="t" r="r" b="b"/>
            <a:pathLst>
              <a:path w="2886075" h="952500">
                <a:moveTo>
                  <a:pt x="0" y="0"/>
                </a:moveTo>
                <a:lnTo>
                  <a:pt x="2886044" y="0"/>
                </a:lnTo>
                <a:lnTo>
                  <a:pt x="2886044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925" y="1991447"/>
            <a:ext cx="1548765" cy="272510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925" y="2528756"/>
            <a:ext cx="1548765" cy="272510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0071" y="232834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4339" y="24532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4339" y="24532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5925" y="3031493"/>
            <a:ext cx="1548765" cy="272510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30071" y="1620350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4339" y="19342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4339" y="19342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0071" y="286174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4339" y="298669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14339" y="298669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5925" y="3613844"/>
            <a:ext cx="1548765" cy="272510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925" y="4151143"/>
            <a:ext cx="1548765" cy="272510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30071" y="3950745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4339" y="40756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339" y="40756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30071" y="3386044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339" y="35595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14339" y="35595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30071" y="4484144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4339" y="46090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4339" y="46090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55925" y="4653892"/>
            <a:ext cx="1548765" cy="272510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30071" y="4990791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4339" y="51718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4339" y="51718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79792" y="1952105"/>
            <a:ext cx="476567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Usually inserted after Fully  Connected or Convolutional layers,  and before</a:t>
            </a:r>
            <a:r>
              <a:rPr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nonlinearity.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89121" y="2696971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4">
                <a:moveTo>
                  <a:pt x="37994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45896" y="268123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31464"/>
                </a:moveTo>
                <a:lnTo>
                  <a:pt x="0" y="15732"/>
                </a:lnTo>
                <a:lnTo>
                  <a:pt x="43224" y="0"/>
                </a:lnTo>
                <a:lnTo>
                  <a:pt x="43224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5896" y="268123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97641" y="2897347"/>
            <a:ext cx="499109" cy="1294765"/>
          </a:xfrm>
          <a:custGeom>
            <a:avLst/>
            <a:gdLst/>
            <a:ahLst/>
            <a:cxnLst/>
            <a:rect l="l" t="t" r="r" b="b"/>
            <a:pathLst>
              <a:path w="499110" h="1294764">
                <a:moveTo>
                  <a:pt x="498753" y="0"/>
                </a:moveTo>
                <a:lnTo>
                  <a:pt x="0" y="12945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82100" y="4186270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0" y="45974"/>
                </a:moveTo>
                <a:lnTo>
                  <a:pt x="859" y="0"/>
                </a:lnTo>
                <a:lnTo>
                  <a:pt x="30219" y="11299"/>
                </a:lnTo>
                <a:lnTo>
                  <a:pt x="0" y="4597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82100" y="4186270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18516" y="5168334"/>
            <a:ext cx="17335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46" name="Date Placeholder 4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48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99275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Batch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Normalization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238842" y="99885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9814" y="3937470"/>
            <a:ext cx="2876544" cy="923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5066" y="3932693"/>
            <a:ext cx="2886075" cy="952500"/>
          </a:xfrm>
          <a:custGeom>
            <a:avLst/>
            <a:gdLst/>
            <a:ahLst/>
            <a:cxnLst/>
            <a:rect l="l" t="t" r="r" b="b"/>
            <a:pathLst>
              <a:path w="2886075" h="952500">
                <a:moveTo>
                  <a:pt x="0" y="0"/>
                </a:moveTo>
                <a:lnTo>
                  <a:pt x="2886044" y="0"/>
                </a:lnTo>
                <a:lnTo>
                  <a:pt x="2886044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925" y="1991447"/>
            <a:ext cx="1548765" cy="272510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925" y="2528756"/>
            <a:ext cx="1548765" cy="272510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0071" y="232834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4339" y="24532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4339" y="245329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5925" y="3031493"/>
            <a:ext cx="1548765" cy="272510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30071" y="1620350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4339" y="19342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4339" y="19342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0071" y="286174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4339" y="298669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14339" y="298669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5925" y="3613844"/>
            <a:ext cx="1548765" cy="272510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925" y="4151143"/>
            <a:ext cx="1548765" cy="272510"/>
          </a:xfrm>
          <a:prstGeom prst="rect">
            <a:avLst/>
          </a:prstGeom>
          <a:solidFill>
            <a:srgbClr val="D8E9D3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30071" y="3950745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4339" y="40756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339" y="40756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30071" y="3386044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339" y="35595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14339" y="355959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30071" y="4484144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4339" y="46090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4339" y="46090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55925" y="4653892"/>
            <a:ext cx="1548765" cy="272510"/>
          </a:xfrm>
          <a:prstGeom prst="rect">
            <a:avLst/>
          </a:prstGeom>
          <a:solidFill>
            <a:srgbClr val="F2F2F2"/>
          </a:solidFill>
          <a:ln w="9524">
            <a:solidFill>
              <a:srgbClr val="6666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spcBef>
                <a:spcPts val="44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30071" y="4990791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4339" y="51718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4"/>
                </a:moveTo>
                <a:lnTo>
                  <a:pt x="0" y="0"/>
                </a:lnTo>
                <a:lnTo>
                  <a:pt x="31464" y="0"/>
                </a:lnTo>
                <a:lnTo>
                  <a:pt x="15732" y="432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14339" y="51718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79792" y="1952105"/>
            <a:ext cx="476567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Usually inserted after Fully  Connected or Convolutional layers,  and before</a:t>
            </a:r>
            <a:r>
              <a:rPr spc="-1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nonlinearity.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89121" y="2696971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4">
                <a:moveTo>
                  <a:pt x="37994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45896" y="268123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31464"/>
                </a:moveTo>
                <a:lnTo>
                  <a:pt x="0" y="15732"/>
                </a:lnTo>
                <a:lnTo>
                  <a:pt x="43224" y="0"/>
                </a:lnTo>
                <a:lnTo>
                  <a:pt x="43224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5896" y="268123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97641" y="2897347"/>
            <a:ext cx="499109" cy="1294765"/>
          </a:xfrm>
          <a:custGeom>
            <a:avLst/>
            <a:gdLst/>
            <a:ahLst/>
            <a:cxnLst/>
            <a:rect l="l" t="t" r="r" b="b"/>
            <a:pathLst>
              <a:path w="499110" h="1294764">
                <a:moveTo>
                  <a:pt x="498753" y="0"/>
                </a:moveTo>
                <a:lnTo>
                  <a:pt x="0" y="129457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82100" y="4186270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0" y="45974"/>
                </a:moveTo>
                <a:lnTo>
                  <a:pt x="859" y="0"/>
                </a:lnTo>
                <a:lnTo>
                  <a:pt x="30219" y="11299"/>
                </a:lnTo>
                <a:lnTo>
                  <a:pt x="0" y="4597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82100" y="4186270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688424" y="4099675"/>
            <a:ext cx="233616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Problem: do we  necessarily want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unit  gaussian input to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 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tanh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layer?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18516" y="5168334"/>
            <a:ext cx="17335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47" name="Date Placeholder 4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48" name="Footer Placeholder 4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19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99275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Batch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Normalization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238842" y="99885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2324" y="2279261"/>
            <a:ext cx="2876544" cy="923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561" y="2274497"/>
            <a:ext cx="2886710" cy="952500"/>
          </a:xfrm>
          <a:custGeom>
            <a:avLst/>
            <a:gdLst/>
            <a:ahLst/>
            <a:cxnLst/>
            <a:rect l="l" t="t" r="r" b="b"/>
            <a:pathLst>
              <a:path w="2886710" h="952500">
                <a:moveTo>
                  <a:pt x="0" y="0"/>
                </a:moveTo>
                <a:lnTo>
                  <a:pt x="2886081" y="0"/>
                </a:lnTo>
                <a:lnTo>
                  <a:pt x="2886081" y="952498"/>
                </a:lnTo>
                <a:lnTo>
                  <a:pt x="0" y="9524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349" y="3375815"/>
            <a:ext cx="38188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And then allow the network to </a:t>
            </a:r>
            <a:r>
              <a:rPr sz="1800" dirty="0">
                <a:latin typeface="Arial"/>
                <a:cs typeface="Arial"/>
              </a:rPr>
              <a:t>squash 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range </a:t>
            </a:r>
            <a:r>
              <a:rPr sz="1800" spc="-5" dirty="0">
                <a:latin typeface="Arial"/>
                <a:cs typeface="Arial"/>
              </a:rPr>
              <a:t>if it wants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2311" y="4171793"/>
            <a:ext cx="3038456" cy="552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549" y="4167020"/>
            <a:ext cx="3048000" cy="561975"/>
          </a:xfrm>
          <a:custGeom>
            <a:avLst/>
            <a:gdLst/>
            <a:ahLst/>
            <a:cxnLst/>
            <a:rect l="l" t="t" r="r" b="b"/>
            <a:pathLst>
              <a:path w="3048000" h="561975">
                <a:moveTo>
                  <a:pt x="0" y="0"/>
                </a:moveTo>
                <a:lnTo>
                  <a:pt x="3047993" y="0"/>
                </a:lnTo>
                <a:lnTo>
                  <a:pt x="3047993" y="561973"/>
                </a:lnTo>
                <a:lnTo>
                  <a:pt x="0" y="56197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5190" y="3372546"/>
            <a:ext cx="2438395" cy="419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5188" y="3901869"/>
            <a:ext cx="1924046" cy="466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30591" y="2860272"/>
            <a:ext cx="3096895" cy="221060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49225">
              <a:spcBef>
                <a:spcPts val="815"/>
              </a:spcBef>
            </a:pPr>
            <a:r>
              <a:rPr sz="1800" spc="-5" dirty="0">
                <a:latin typeface="Arial"/>
                <a:cs typeface="Arial"/>
              </a:rPr>
              <a:t>Note, the network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learn: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 marL="254000" marR="65214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recover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identity  </a:t>
            </a:r>
            <a:r>
              <a:rPr sz="1800" dirty="0">
                <a:latin typeface="Arial"/>
                <a:cs typeface="Arial"/>
              </a:rPr>
              <a:t>mapping.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149" y="1839091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Normalize: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55DE4-4F67-4CCD-A04A-ABEC3B157EE5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2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99275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Batch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Normalization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238842" y="99885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251" y="1599775"/>
            <a:ext cx="4966291" cy="35695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91667" y="1686154"/>
            <a:ext cx="3632200" cy="2509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175895" indent="-304165">
              <a:lnSpc>
                <a:spcPct val="100699"/>
              </a:lnSpc>
              <a:spcBef>
                <a:spcPts val="8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Improves gradient flow</a:t>
            </a:r>
            <a:r>
              <a:rPr sz="180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through  the</a:t>
            </a:r>
            <a:r>
              <a:rPr sz="1800" spc="-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Allows higher learning</a:t>
            </a:r>
            <a:r>
              <a:rPr sz="1800" spc="-3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rates</a:t>
            </a:r>
            <a:endParaRPr sz="1800">
              <a:latin typeface="Arial"/>
              <a:cs typeface="Arial"/>
            </a:endParaRPr>
          </a:p>
          <a:p>
            <a:pPr marL="316865" marR="508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Reduces the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strong</a:t>
            </a:r>
            <a:r>
              <a:rPr sz="18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dependence  on</a:t>
            </a:r>
            <a:r>
              <a:rPr sz="1800" spc="-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initialization</a:t>
            </a:r>
            <a:endParaRPr sz="1800">
              <a:latin typeface="Arial"/>
              <a:cs typeface="Arial"/>
            </a:endParaRPr>
          </a:p>
          <a:p>
            <a:pPr marL="316865" marR="16002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Acts as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form of</a:t>
            </a:r>
            <a:r>
              <a:rPr sz="18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regularization 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funny way, and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slightly  reduces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the need for dropout, 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maybe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74" y="992759"/>
            <a:ext cx="343027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Batch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Normalization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238842" y="99885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[Ioffe and Szegedy,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251" y="1599775"/>
            <a:ext cx="4966291" cy="35695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9193" y="1686154"/>
            <a:ext cx="3794760" cy="2831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04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Note: at </a:t>
            </a:r>
            <a:r>
              <a:rPr sz="1800" b="1" dirty="0">
                <a:latin typeface="Arial"/>
                <a:cs typeface="Arial"/>
              </a:rPr>
              <a:t>test time </a:t>
            </a:r>
            <a:r>
              <a:rPr sz="1800" b="1" spc="-5" dirty="0">
                <a:latin typeface="Arial"/>
                <a:cs typeface="Arial"/>
              </a:rPr>
              <a:t>BatchNorm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layer  </a:t>
            </a:r>
            <a:r>
              <a:rPr sz="1800" b="1" dirty="0">
                <a:latin typeface="Arial"/>
                <a:cs typeface="Arial"/>
              </a:rPr>
              <a:t>functions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differently: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31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mean/std </a:t>
            </a:r>
            <a:r>
              <a:rPr sz="1800" spc="-5" dirty="0">
                <a:latin typeface="Arial"/>
                <a:cs typeface="Arial"/>
              </a:rPr>
              <a:t>are not </a:t>
            </a:r>
            <a:r>
              <a:rPr sz="1800" dirty="0">
                <a:latin typeface="Arial"/>
                <a:cs typeface="Arial"/>
              </a:rPr>
              <a:t>computed  </a:t>
            </a:r>
            <a:r>
              <a:rPr sz="1800" spc="-5" dirty="0">
                <a:latin typeface="Arial"/>
                <a:cs typeface="Arial"/>
              </a:rPr>
              <a:t>based on the batch. Instead, </a:t>
            </a:r>
            <a:r>
              <a:rPr sz="1800" dirty="0">
                <a:latin typeface="Arial"/>
                <a:cs typeface="Arial"/>
              </a:rPr>
              <a:t>a single  </a:t>
            </a:r>
            <a:r>
              <a:rPr sz="1800" spc="-5" dirty="0">
                <a:latin typeface="Arial"/>
                <a:cs typeface="Arial"/>
              </a:rPr>
              <a:t>fixed empirical </a:t>
            </a:r>
            <a:r>
              <a:rPr sz="1800" dirty="0">
                <a:latin typeface="Arial"/>
                <a:cs typeface="Arial"/>
              </a:rPr>
              <a:t>mean </a:t>
            </a:r>
            <a:r>
              <a:rPr sz="1800" spc="-5" dirty="0">
                <a:latin typeface="Arial"/>
                <a:cs typeface="Arial"/>
              </a:rPr>
              <a:t>of activations  during training 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used.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(e.g. can </a:t>
            </a:r>
            <a:r>
              <a:rPr sz="1800" spc="-5" dirty="0">
                <a:latin typeface="Arial"/>
                <a:cs typeface="Arial"/>
              </a:rPr>
              <a:t>be estimated during training  with </a:t>
            </a:r>
            <a:r>
              <a:rPr sz="1800" dirty="0">
                <a:latin typeface="Arial"/>
                <a:cs typeface="Arial"/>
              </a:rPr>
              <a:t>running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averages)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5654753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spc="-5" dirty="0" smtClean="0">
                <a:latin typeface="Arial"/>
                <a:cs typeface="Arial"/>
              </a:rPr>
              <a:t>Activation Functions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smtClean="0">
                <a:latin typeface="Arial"/>
                <a:cs typeface="Arial"/>
              </a:rPr>
              <a:t>Data </a:t>
            </a:r>
            <a:r>
              <a:rPr spc="-10" dirty="0" smtClean="0">
                <a:latin typeface="Arial"/>
                <a:cs typeface="Arial"/>
              </a:rPr>
              <a:t>Preprocessing </a:t>
            </a:r>
            <a:endParaRPr lang="de-DE" spc="-10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 smtClean="0">
                <a:latin typeface="Arial"/>
                <a:cs typeface="Arial"/>
              </a:rPr>
              <a:t>Weight </a:t>
            </a:r>
            <a:r>
              <a:rPr spc="-5" dirty="0">
                <a:latin typeface="Arial"/>
                <a:cs typeface="Arial"/>
              </a:rPr>
              <a:t>Initialization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Batch </a:t>
            </a:r>
            <a:r>
              <a:rPr spc="-5" dirty="0">
                <a:latin typeface="Arial"/>
                <a:cs typeface="Arial"/>
              </a:rPr>
              <a:t>Normalization</a:t>
            </a:r>
            <a:r>
              <a:rPr spc="30" dirty="0">
                <a:latin typeface="Arial"/>
                <a:cs typeface="Arial"/>
              </a:rPr>
              <a:t>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b="1" spc="-10" dirty="0">
                <a:latin typeface="Arial"/>
                <a:cs typeface="Arial"/>
              </a:rPr>
              <a:t>Babysitting </a:t>
            </a:r>
            <a:r>
              <a:rPr b="1" spc="-5" dirty="0">
                <a:latin typeface="Arial"/>
                <a:cs typeface="Arial"/>
              </a:rPr>
              <a:t>the Learning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 smtClean="0">
                <a:latin typeface="Arial"/>
                <a:cs typeface="Arial"/>
              </a:rPr>
              <a:t>process</a:t>
            </a:r>
            <a:endParaRPr lang="de-DE" b="1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err="1">
                <a:latin typeface="Arial"/>
                <a:cs typeface="Arial"/>
              </a:rPr>
              <a:t>Hyperparameter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Optimization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dirty="0" smtClean="0">
                <a:latin typeface="Arial"/>
                <a:cs typeface="Arial"/>
              </a:rPr>
              <a:t>The „Deep“ Learning</a:t>
            </a:r>
            <a:endParaRPr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</a:t>
            </a:r>
            <a:endParaRPr lang="de-DE" kern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98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700" y="2597301"/>
            <a:ext cx="7432675" cy="6350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spc="-10" dirty="0">
                <a:solidFill>
                  <a:srgbClr val="000000"/>
                </a:solidFill>
              </a:rPr>
              <a:t>Babysitting the </a:t>
            </a:r>
            <a:r>
              <a:rPr sz="4000" spc="-5" dirty="0">
                <a:solidFill>
                  <a:srgbClr val="000000"/>
                </a:solidFill>
              </a:rPr>
              <a:t>Learning</a:t>
            </a:r>
            <a:r>
              <a:rPr sz="4000" spc="-85" dirty="0">
                <a:solidFill>
                  <a:srgbClr val="000000"/>
                </a:solidFill>
              </a:rPr>
              <a:t> </a:t>
            </a:r>
            <a:r>
              <a:rPr sz="4000" spc="-5" dirty="0">
                <a:solidFill>
                  <a:srgbClr val="000000"/>
                </a:solidFill>
              </a:rPr>
              <a:t>Process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18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74" y="1058509"/>
            <a:ext cx="473456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Step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1: </a:t>
            </a:r>
            <a:r>
              <a:rPr sz="30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Preprocess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</a:t>
            </a:r>
            <a:r>
              <a:rPr sz="3000" u="heavy" spc="-8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90698" y="1689525"/>
            <a:ext cx="7445236" cy="2573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7894" y="4319268"/>
            <a:ext cx="2739045" cy="30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6112" y="4338842"/>
            <a:ext cx="2495310" cy="267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9824" y="4843053"/>
            <a:ext cx="32613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(Assume X </a:t>
            </a:r>
            <a:r>
              <a:rPr sz="1800" spc="-5" dirty="0">
                <a:latin typeface="Arial"/>
                <a:cs typeface="Arial"/>
              </a:rPr>
              <a:t>[NxD] is data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matrix,  </a:t>
            </a:r>
            <a:r>
              <a:rPr sz="1800" spc="-5" dirty="0">
                <a:latin typeface="Arial"/>
                <a:cs typeface="Arial"/>
              </a:rPr>
              <a:t>each example 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24" y="973059"/>
            <a:ext cx="8300720" cy="9398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10" dirty="0">
                <a:solidFill>
                  <a:srgbClr val="000000"/>
                </a:solidFill>
              </a:rPr>
              <a:t>Step </a:t>
            </a:r>
            <a:r>
              <a:rPr sz="3000" b="1" spc="-5" dirty="0">
                <a:solidFill>
                  <a:srgbClr val="000000"/>
                </a:solidFill>
              </a:rPr>
              <a:t>2: Choose </a:t>
            </a:r>
            <a:r>
              <a:rPr sz="3000" b="1" dirty="0">
                <a:solidFill>
                  <a:srgbClr val="000000"/>
                </a:solidFill>
              </a:rPr>
              <a:t>the</a:t>
            </a:r>
            <a:r>
              <a:rPr sz="3000" b="1" spc="-20" dirty="0">
                <a:solidFill>
                  <a:srgbClr val="000000"/>
                </a:solidFill>
              </a:rPr>
              <a:t> </a:t>
            </a:r>
            <a:r>
              <a:rPr sz="3000" b="1" spc="-5" dirty="0">
                <a:solidFill>
                  <a:srgbClr val="000000"/>
                </a:solidFill>
              </a:rPr>
              <a:t>architecture:</a:t>
            </a:r>
            <a:endParaRPr sz="3000"/>
          </a:p>
          <a:p>
            <a:pPr marL="12700"/>
            <a:r>
              <a:rPr sz="3000" dirty="0">
                <a:solidFill>
                  <a:srgbClr val="000000"/>
                </a:solidFill>
              </a:rPr>
              <a:t>say </a:t>
            </a:r>
            <a:r>
              <a:rPr sz="3000" spc="-5" dirty="0">
                <a:solidFill>
                  <a:srgbClr val="000000"/>
                </a:solidFill>
              </a:rPr>
              <a:t>we </a:t>
            </a:r>
            <a:r>
              <a:rPr sz="3000" dirty="0">
                <a:solidFill>
                  <a:srgbClr val="000000"/>
                </a:solidFill>
              </a:rPr>
              <a:t>start </a:t>
            </a:r>
            <a:r>
              <a:rPr sz="3000" spc="-5" dirty="0">
                <a:solidFill>
                  <a:srgbClr val="000000"/>
                </a:solidFill>
              </a:rPr>
              <a:t>with one hidden layer of 50</a:t>
            </a:r>
            <a:r>
              <a:rPr sz="3000" spc="-8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neurons: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861017" y="2673523"/>
            <a:ext cx="643890" cy="2000885"/>
          </a:xfrm>
          <a:custGeom>
            <a:avLst/>
            <a:gdLst/>
            <a:ahLst/>
            <a:cxnLst/>
            <a:rect l="l" t="t" r="r" b="b"/>
            <a:pathLst>
              <a:path w="643889" h="2000885">
                <a:moveTo>
                  <a:pt x="0" y="0"/>
                </a:moveTo>
                <a:lnTo>
                  <a:pt x="643798" y="0"/>
                </a:lnTo>
                <a:lnTo>
                  <a:pt x="643798" y="2000696"/>
                </a:lnTo>
                <a:lnTo>
                  <a:pt x="0" y="200069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3594" y="2935003"/>
            <a:ext cx="643890" cy="1548130"/>
          </a:xfrm>
          <a:custGeom>
            <a:avLst/>
            <a:gdLst/>
            <a:ahLst/>
            <a:cxnLst/>
            <a:rect l="l" t="t" r="r" b="b"/>
            <a:pathLst>
              <a:path w="643889" h="1548129">
                <a:moveTo>
                  <a:pt x="0" y="0"/>
                </a:moveTo>
                <a:lnTo>
                  <a:pt x="643798" y="0"/>
                </a:lnTo>
                <a:lnTo>
                  <a:pt x="643798" y="1547989"/>
                </a:lnTo>
                <a:lnTo>
                  <a:pt x="0" y="154798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6671" y="3065447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5"/>
                </a:lnTo>
                <a:lnTo>
                  <a:pt x="19893" y="109663"/>
                </a:lnTo>
                <a:lnTo>
                  <a:pt x="42999" y="73318"/>
                </a:lnTo>
                <a:lnTo>
                  <a:pt x="73311" y="43003"/>
                </a:lnTo>
                <a:lnTo>
                  <a:pt x="109657" y="19896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5"/>
                </a:lnTo>
                <a:lnTo>
                  <a:pt x="270649" y="14899"/>
                </a:lnTo>
                <a:lnTo>
                  <a:pt x="304340" y="32887"/>
                </a:lnTo>
                <a:lnTo>
                  <a:pt x="334149" y="57332"/>
                </a:lnTo>
                <a:lnTo>
                  <a:pt x="358603" y="87146"/>
                </a:lnTo>
                <a:lnTo>
                  <a:pt x="376596" y="120838"/>
                </a:lnTo>
                <a:lnTo>
                  <a:pt x="387702" y="157381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6671" y="3065447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0" y="195749"/>
                </a:moveTo>
                <a:lnTo>
                  <a:pt x="5169" y="150865"/>
                </a:lnTo>
                <a:lnTo>
                  <a:pt x="19893" y="109663"/>
                </a:lnTo>
                <a:lnTo>
                  <a:pt x="42999" y="73318"/>
                </a:lnTo>
                <a:lnTo>
                  <a:pt x="73311" y="43003"/>
                </a:lnTo>
                <a:lnTo>
                  <a:pt x="109657" y="19896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5"/>
                </a:lnTo>
                <a:lnTo>
                  <a:pt x="270649" y="14899"/>
                </a:lnTo>
                <a:lnTo>
                  <a:pt x="304340" y="32887"/>
                </a:lnTo>
                <a:lnTo>
                  <a:pt x="334149" y="57332"/>
                </a:lnTo>
                <a:lnTo>
                  <a:pt x="358603" y="87146"/>
                </a:lnTo>
                <a:lnTo>
                  <a:pt x="376596" y="120838"/>
                </a:lnTo>
                <a:lnTo>
                  <a:pt x="387702" y="157381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6671" y="3523046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6"/>
                </a:lnTo>
                <a:lnTo>
                  <a:pt x="270649" y="14899"/>
                </a:lnTo>
                <a:lnTo>
                  <a:pt x="304340" y="32885"/>
                </a:lnTo>
                <a:lnTo>
                  <a:pt x="334149" y="57324"/>
                </a:lnTo>
                <a:lnTo>
                  <a:pt x="358603" y="87145"/>
                </a:lnTo>
                <a:lnTo>
                  <a:pt x="376596" y="120837"/>
                </a:lnTo>
                <a:lnTo>
                  <a:pt x="387702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6671" y="3523046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0" y="195749"/>
                </a:move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6"/>
                </a:lnTo>
                <a:lnTo>
                  <a:pt x="270649" y="14899"/>
                </a:lnTo>
                <a:lnTo>
                  <a:pt x="304340" y="32885"/>
                </a:lnTo>
                <a:lnTo>
                  <a:pt x="334149" y="57324"/>
                </a:lnTo>
                <a:lnTo>
                  <a:pt x="358603" y="87145"/>
                </a:lnTo>
                <a:lnTo>
                  <a:pt x="376596" y="120837"/>
                </a:lnTo>
                <a:lnTo>
                  <a:pt x="387702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6671" y="3980645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6"/>
                </a:lnTo>
                <a:lnTo>
                  <a:pt x="270649" y="14899"/>
                </a:lnTo>
                <a:lnTo>
                  <a:pt x="304340" y="32885"/>
                </a:lnTo>
                <a:lnTo>
                  <a:pt x="334149" y="57324"/>
                </a:lnTo>
                <a:lnTo>
                  <a:pt x="358603" y="87134"/>
                </a:lnTo>
                <a:lnTo>
                  <a:pt x="376596" y="120827"/>
                </a:lnTo>
                <a:lnTo>
                  <a:pt x="387702" y="157375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6671" y="3980645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0" y="195749"/>
                </a:move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08" y="3796"/>
                </a:lnTo>
                <a:lnTo>
                  <a:pt x="270649" y="14899"/>
                </a:lnTo>
                <a:lnTo>
                  <a:pt x="304340" y="32885"/>
                </a:lnTo>
                <a:lnTo>
                  <a:pt x="334149" y="57324"/>
                </a:lnTo>
                <a:lnTo>
                  <a:pt x="358603" y="87134"/>
                </a:lnTo>
                <a:lnTo>
                  <a:pt x="376596" y="120827"/>
                </a:lnTo>
                <a:lnTo>
                  <a:pt x="387702" y="157375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6844" y="3251822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lnTo>
                  <a:pt x="5170" y="150865"/>
                </a:lnTo>
                <a:lnTo>
                  <a:pt x="19897" y="109663"/>
                </a:lnTo>
                <a:lnTo>
                  <a:pt x="43007" y="73318"/>
                </a:lnTo>
                <a:lnTo>
                  <a:pt x="73322" y="43003"/>
                </a:lnTo>
                <a:lnTo>
                  <a:pt x="109668" y="19896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5"/>
                </a:lnTo>
                <a:lnTo>
                  <a:pt x="376599" y="120835"/>
                </a:lnTo>
                <a:lnTo>
                  <a:pt x="387703" y="157378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76844" y="3251822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70" y="150865"/>
                </a:lnTo>
                <a:lnTo>
                  <a:pt x="19897" y="109663"/>
                </a:lnTo>
                <a:lnTo>
                  <a:pt x="43007" y="73318"/>
                </a:lnTo>
                <a:lnTo>
                  <a:pt x="73322" y="43003"/>
                </a:lnTo>
                <a:lnTo>
                  <a:pt x="109668" y="19896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5"/>
                </a:lnTo>
                <a:lnTo>
                  <a:pt x="376599" y="120835"/>
                </a:lnTo>
                <a:lnTo>
                  <a:pt x="387703" y="157378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76844" y="370942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lnTo>
                  <a:pt x="5170" y="150861"/>
                </a:lnTo>
                <a:lnTo>
                  <a:pt x="19897" y="109657"/>
                </a:lnTo>
                <a:lnTo>
                  <a:pt x="43007" y="73311"/>
                </a:lnTo>
                <a:lnTo>
                  <a:pt x="73322" y="42999"/>
                </a:lnTo>
                <a:lnTo>
                  <a:pt x="109668" y="19893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45"/>
                </a:lnTo>
                <a:lnTo>
                  <a:pt x="376599" y="120837"/>
                </a:lnTo>
                <a:lnTo>
                  <a:pt x="387703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6844" y="370942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70" y="150861"/>
                </a:lnTo>
                <a:lnTo>
                  <a:pt x="19897" y="109657"/>
                </a:lnTo>
                <a:lnTo>
                  <a:pt x="43007" y="73311"/>
                </a:lnTo>
                <a:lnTo>
                  <a:pt x="73322" y="42999"/>
                </a:lnTo>
                <a:lnTo>
                  <a:pt x="109668" y="19893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45"/>
                </a:lnTo>
                <a:lnTo>
                  <a:pt x="376599" y="120837"/>
                </a:lnTo>
                <a:lnTo>
                  <a:pt x="387703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76844" y="4167020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195749" y="391499"/>
                </a:move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lnTo>
                  <a:pt x="5170" y="150861"/>
                </a:lnTo>
                <a:lnTo>
                  <a:pt x="19897" y="109657"/>
                </a:lnTo>
                <a:lnTo>
                  <a:pt x="43007" y="73311"/>
                </a:lnTo>
                <a:lnTo>
                  <a:pt x="73322" y="42999"/>
                </a:lnTo>
                <a:lnTo>
                  <a:pt x="109668" y="19893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34"/>
                </a:lnTo>
                <a:lnTo>
                  <a:pt x="376599" y="120827"/>
                </a:lnTo>
                <a:lnTo>
                  <a:pt x="387703" y="157375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844" y="4167020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0" y="195749"/>
                </a:moveTo>
                <a:lnTo>
                  <a:pt x="5170" y="150861"/>
                </a:lnTo>
                <a:lnTo>
                  <a:pt x="19897" y="109657"/>
                </a:lnTo>
                <a:lnTo>
                  <a:pt x="43007" y="73311"/>
                </a:lnTo>
                <a:lnTo>
                  <a:pt x="73322" y="42999"/>
                </a:lnTo>
                <a:lnTo>
                  <a:pt x="109668" y="19893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34"/>
                </a:lnTo>
                <a:lnTo>
                  <a:pt x="376599" y="120827"/>
                </a:lnTo>
                <a:lnTo>
                  <a:pt x="387703" y="157375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9" y="386328"/>
                </a:lnTo>
                <a:lnTo>
                  <a:pt x="109668" y="371601"/>
                </a:lnTo>
                <a:lnTo>
                  <a:pt x="73322" y="348492"/>
                </a:lnTo>
                <a:lnTo>
                  <a:pt x="43007" y="318176"/>
                </a:lnTo>
                <a:lnTo>
                  <a:pt x="19897" y="281831"/>
                </a:lnTo>
                <a:lnTo>
                  <a:pt x="5170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6844" y="2794228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9" y="386329"/>
                </a:lnTo>
                <a:lnTo>
                  <a:pt x="109668" y="371603"/>
                </a:lnTo>
                <a:lnTo>
                  <a:pt x="73322" y="348495"/>
                </a:lnTo>
                <a:lnTo>
                  <a:pt x="43007" y="318181"/>
                </a:lnTo>
                <a:lnTo>
                  <a:pt x="19897" y="281835"/>
                </a:lnTo>
                <a:lnTo>
                  <a:pt x="5170" y="240633"/>
                </a:lnTo>
                <a:lnTo>
                  <a:pt x="0" y="195749"/>
                </a:lnTo>
                <a:lnTo>
                  <a:pt x="5170" y="150865"/>
                </a:lnTo>
                <a:lnTo>
                  <a:pt x="19897" y="109663"/>
                </a:lnTo>
                <a:lnTo>
                  <a:pt x="43007" y="73318"/>
                </a:lnTo>
                <a:lnTo>
                  <a:pt x="73322" y="43003"/>
                </a:lnTo>
                <a:lnTo>
                  <a:pt x="109668" y="19896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6"/>
                </a:lnTo>
                <a:lnTo>
                  <a:pt x="376599" y="120838"/>
                </a:lnTo>
                <a:lnTo>
                  <a:pt x="387703" y="157381"/>
                </a:lnTo>
                <a:lnTo>
                  <a:pt x="391499" y="195749"/>
                </a:lnTo>
                <a:lnTo>
                  <a:pt x="386328" y="240633"/>
                </a:lnTo>
                <a:lnTo>
                  <a:pt x="371601" y="281835"/>
                </a:lnTo>
                <a:lnTo>
                  <a:pt x="348492" y="318181"/>
                </a:lnTo>
                <a:lnTo>
                  <a:pt x="318176" y="348495"/>
                </a:lnTo>
                <a:lnTo>
                  <a:pt x="281831" y="371603"/>
                </a:lnTo>
                <a:lnTo>
                  <a:pt x="240630" y="386329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6844" y="2794228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70" y="150865"/>
                </a:lnTo>
                <a:lnTo>
                  <a:pt x="19897" y="109663"/>
                </a:lnTo>
                <a:lnTo>
                  <a:pt x="43007" y="73318"/>
                </a:lnTo>
                <a:lnTo>
                  <a:pt x="73322" y="43003"/>
                </a:lnTo>
                <a:lnTo>
                  <a:pt x="109668" y="19896"/>
                </a:lnTo>
                <a:lnTo>
                  <a:pt x="150869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6"/>
                </a:lnTo>
                <a:lnTo>
                  <a:pt x="376599" y="120838"/>
                </a:lnTo>
                <a:lnTo>
                  <a:pt x="387703" y="157381"/>
                </a:lnTo>
                <a:lnTo>
                  <a:pt x="391499" y="195749"/>
                </a:lnTo>
                <a:lnTo>
                  <a:pt x="386328" y="240633"/>
                </a:lnTo>
                <a:lnTo>
                  <a:pt x="371601" y="281835"/>
                </a:lnTo>
                <a:lnTo>
                  <a:pt x="348492" y="318181"/>
                </a:lnTo>
                <a:lnTo>
                  <a:pt x="318176" y="348495"/>
                </a:lnTo>
                <a:lnTo>
                  <a:pt x="281831" y="371603"/>
                </a:lnTo>
                <a:lnTo>
                  <a:pt x="240630" y="386329"/>
                </a:lnTo>
                <a:lnTo>
                  <a:pt x="195749" y="391499"/>
                </a:lnTo>
                <a:lnTo>
                  <a:pt x="150869" y="386329"/>
                </a:lnTo>
                <a:lnTo>
                  <a:pt x="109668" y="371603"/>
                </a:lnTo>
                <a:lnTo>
                  <a:pt x="73322" y="348495"/>
                </a:lnTo>
                <a:lnTo>
                  <a:pt x="43007" y="318181"/>
                </a:lnTo>
                <a:lnTo>
                  <a:pt x="19897" y="281835"/>
                </a:lnTo>
                <a:lnTo>
                  <a:pt x="5170" y="240633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3039" y="3143725"/>
            <a:ext cx="643890" cy="1078230"/>
          </a:xfrm>
          <a:custGeom>
            <a:avLst/>
            <a:gdLst/>
            <a:ahLst/>
            <a:cxnLst/>
            <a:rect l="l" t="t" r="r" b="b"/>
            <a:pathLst>
              <a:path w="643889" h="1078229">
                <a:moveTo>
                  <a:pt x="0" y="0"/>
                </a:moveTo>
                <a:lnTo>
                  <a:pt x="643798" y="0"/>
                </a:lnTo>
                <a:lnTo>
                  <a:pt x="643798" y="1077892"/>
                </a:lnTo>
                <a:lnTo>
                  <a:pt x="0" y="1077892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8891" y="3251822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5"/>
                </a:lnTo>
                <a:lnTo>
                  <a:pt x="19893" y="109663"/>
                </a:lnTo>
                <a:lnTo>
                  <a:pt x="42999" y="73318"/>
                </a:lnTo>
                <a:lnTo>
                  <a:pt x="73311" y="43003"/>
                </a:lnTo>
                <a:lnTo>
                  <a:pt x="109657" y="19896"/>
                </a:lnTo>
                <a:lnTo>
                  <a:pt x="150861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5"/>
                </a:lnTo>
                <a:lnTo>
                  <a:pt x="376599" y="120835"/>
                </a:lnTo>
                <a:lnTo>
                  <a:pt x="387703" y="157378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18891" y="3251822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69" y="150865"/>
                </a:lnTo>
                <a:lnTo>
                  <a:pt x="19893" y="109663"/>
                </a:lnTo>
                <a:lnTo>
                  <a:pt x="42999" y="73318"/>
                </a:lnTo>
                <a:lnTo>
                  <a:pt x="73311" y="43003"/>
                </a:lnTo>
                <a:lnTo>
                  <a:pt x="109657" y="19896"/>
                </a:lnTo>
                <a:lnTo>
                  <a:pt x="150861" y="5169"/>
                </a:lnTo>
                <a:lnTo>
                  <a:pt x="195749" y="0"/>
                </a:lnTo>
                <a:lnTo>
                  <a:pt x="234119" y="3795"/>
                </a:lnTo>
                <a:lnTo>
                  <a:pt x="270661" y="14899"/>
                </a:lnTo>
                <a:lnTo>
                  <a:pt x="304354" y="32887"/>
                </a:lnTo>
                <a:lnTo>
                  <a:pt x="334174" y="57332"/>
                </a:lnTo>
                <a:lnTo>
                  <a:pt x="358614" y="87145"/>
                </a:lnTo>
                <a:lnTo>
                  <a:pt x="376599" y="120835"/>
                </a:lnTo>
                <a:lnTo>
                  <a:pt x="387703" y="157378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18891" y="370942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195749" y="391499"/>
                </a:move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45"/>
                </a:lnTo>
                <a:lnTo>
                  <a:pt x="376599" y="120837"/>
                </a:lnTo>
                <a:lnTo>
                  <a:pt x="387703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18891" y="370942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0" y="195749"/>
                </a:moveTo>
                <a:lnTo>
                  <a:pt x="5169" y="150861"/>
                </a:lnTo>
                <a:lnTo>
                  <a:pt x="19893" y="109657"/>
                </a:lnTo>
                <a:lnTo>
                  <a:pt x="42999" y="73311"/>
                </a:lnTo>
                <a:lnTo>
                  <a:pt x="73311" y="42999"/>
                </a:lnTo>
                <a:lnTo>
                  <a:pt x="109657" y="19893"/>
                </a:lnTo>
                <a:lnTo>
                  <a:pt x="150861" y="5169"/>
                </a:lnTo>
                <a:lnTo>
                  <a:pt x="195749" y="0"/>
                </a:lnTo>
                <a:lnTo>
                  <a:pt x="234119" y="3796"/>
                </a:lnTo>
                <a:lnTo>
                  <a:pt x="270661" y="14899"/>
                </a:lnTo>
                <a:lnTo>
                  <a:pt x="304354" y="32885"/>
                </a:lnTo>
                <a:lnTo>
                  <a:pt x="334174" y="57324"/>
                </a:lnTo>
                <a:lnTo>
                  <a:pt x="358614" y="87145"/>
                </a:lnTo>
                <a:lnTo>
                  <a:pt x="376599" y="120837"/>
                </a:lnTo>
                <a:lnTo>
                  <a:pt x="387703" y="157379"/>
                </a:lnTo>
                <a:lnTo>
                  <a:pt x="391499" y="195749"/>
                </a:lnTo>
                <a:lnTo>
                  <a:pt x="386328" y="240630"/>
                </a:lnTo>
                <a:lnTo>
                  <a:pt x="371601" y="281831"/>
                </a:lnTo>
                <a:lnTo>
                  <a:pt x="348492" y="318176"/>
                </a:lnTo>
                <a:lnTo>
                  <a:pt x="318176" y="348492"/>
                </a:lnTo>
                <a:lnTo>
                  <a:pt x="281831" y="371601"/>
                </a:lnTo>
                <a:lnTo>
                  <a:pt x="240630" y="386328"/>
                </a:lnTo>
                <a:lnTo>
                  <a:pt x="195749" y="391499"/>
                </a:lnTo>
                <a:lnTo>
                  <a:pt x="150861" y="386328"/>
                </a:lnTo>
                <a:lnTo>
                  <a:pt x="109657" y="371601"/>
                </a:lnTo>
                <a:lnTo>
                  <a:pt x="73311" y="348492"/>
                </a:lnTo>
                <a:lnTo>
                  <a:pt x="42999" y="318176"/>
                </a:lnTo>
                <a:lnTo>
                  <a:pt x="19893" y="281831"/>
                </a:lnTo>
                <a:lnTo>
                  <a:pt x="5169" y="240630"/>
                </a:lnTo>
                <a:lnTo>
                  <a:pt x="0" y="1957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58168" y="3022360"/>
            <a:ext cx="808990" cy="239395"/>
          </a:xfrm>
          <a:custGeom>
            <a:avLst/>
            <a:gdLst/>
            <a:ahLst/>
            <a:cxnLst/>
            <a:rect l="l" t="t" r="r" b="b"/>
            <a:pathLst>
              <a:path w="808989" h="239394">
                <a:moveTo>
                  <a:pt x="0" y="238837"/>
                </a:moveTo>
                <a:lnTo>
                  <a:pt x="8089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48692" y="2982655"/>
            <a:ext cx="110874" cy="79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58168" y="3061125"/>
            <a:ext cx="829310" cy="657860"/>
          </a:xfrm>
          <a:custGeom>
            <a:avLst/>
            <a:gdLst/>
            <a:ahLst/>
            <a:cxnLst/>
            <a:rect l="l" t="t" r="r" b="b"/>
            <a:pathLst>
              <a:path w="829310" h="657860">
                <a:moveTo>
                  <a:pt x="0" y="657668"/>
                </a:moveTo>
                <a:lnTo>
                  <a:pt x="8290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58142" y="2997875"/>
            <a:ext cx="106324" cy="97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58168" y="3080264"/>
            <a:ext cx="848994" cy="1096645"/>
          </a:xfrm>
          <a:custGeom>
            <a:avLst/>
            <a:gdLst/>
            <a:ahLst/>
            <a:cxnLst/>
            <a:rect l="l" t="t" r="r" b="b"/>
            <a:pathLst>
              <a:path w="848995" h="1096645">
                <a:moveTo>
                  <a:pt x="0" y="1096130"/>
                </a:moveTo>
                <a:lnTo>
                  <a:pt x="8486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72394" y="3002382"/>
            <a:ext cx="96849" cy="106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58170" y="3261195"/>
            <a:ext cx="807085" cy="163830"/>
          </a:xfrm>
          <a:custGeom>
            <a:avLst/>
            <a:gdLst/>
            <a:ahLst/>
            <a:cxnLst/>
            <a:rect l="l" t="t" r="r" b="b"/>
            <a:pathLst>
              <a:path w="807085" h="163830">
                <a:moveTo>
                  <a:pt x="0" y="0"/>
                </a:moveTo>
                <a:lnTo>
                  <a:pt x="806573" y="16357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48967" y="3384419"/>
            <a:ext cx="110024" cy="80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58168" y="3479946"/>
            <a:ext cx="808990" cy="239395"/>
          </a:xfrm>
          <a:custGeom>
            <a:avLst/>
            <a:gdLst/>
            <a:ahLst/>
            <a:cxnLst/>
            <a:rect l="l" t="t" r="r" b="b"/>
            <a:pathLst>
              <a:path w="808989" h="239394">
                <a:moveTo>
                  <a:pt x="0" y="238849"/>
                </a:moveTo>
                <a:lnTo>
                  <a:pt x="8089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48692" y="3440246"/>
            <a:ext cx="110874" cy="79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58168" y="3518719"/>
            <a:ext cx="829310" cy="657860"/>
          </a:xfrm>
          <a:custGeom>
            <a:avLst/>
            <a:gdLst/>
            <a:ahLst/>
            <a:cxnLst/>
            <a:rect l="l" t="t" r="r" b="b"/>
            <a:pathLst>
              <a:path w="829310" h="657860">
                <a:moveTo>
                  <a:pt x="0" y="657673"/>
                </a:moveTo>
                <a:lnTo>
                  <a:pt x="8290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58142" y="3455469"/>
            <a:ext cx="106324" cy="97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8168" y="3261197"/>
            <a:ext cx="825500" cy="578485"/>
          </a:xfrm>
          <a:custGeom>
            <a:avLst/>
            <a:gdLst/>
            <a:ahLst/>
            <a:cxnLst/>
            <a:rect l="l" t="t" r="r" b="b"/>
            <a:pathLst>
              <a:path w="825500" h="578485">
                <a:moveTo>
                  <a:pt x="0" y="0"/>
                </a:moveTo>
                <a:lnTo>
                  <a:pt x="824998" y="57847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5594" y="3804394"/>
            <a:ext cx="107899" cy="944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58170" y="3718794"/>
            <a:ext cx="807085" cy="163830"/>
          </a:xfrm>
          <a:custGeom>
            <a:avLst/>
            <a:gdLst/>
            <a:ahLst/>
            <a:cxnLst/>
            <a:rect l="l" t="t" r="r" b="b"/>
            <a:pathLst>
              <a:path w="807085" h="163830">
                <a:moveTo>
                  <a:pt x="0" y="0"/>
                </a:moveTo>
                <a:lnTo>
                  <a:pt x="806573" y="16357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8967" y="3842018"/>
            <a:ext cx="110024" cy="80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58168" y="3937545"/>
            <a:ext cx="808990" cy="239395"/>
          </a:xfrm>
          <a:custGeom>
            <a:avLst/>
            <a:gdLst/>
            <a:ahLst/>
            <a:cxnLst/>
            <a:rect l="l" t="t" r="r" b="b"/>
            <a:pathLst>
              <a:path w="808989" h="239395">
                <a:moveTo>
                  <a:pt x="0" y="238849"/>
                </a:moveTo>
                <a:lnTo>
                  <a:pt x="8089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48692" y="3897845"/>
            <a:ext cx="110874" cy="79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58170" y="3261195"/>
            <a:ext cx="845819" cy="1014094"/>
          </a:xfrm>
          <a:custGeom>
            <a:avLst/>
            <a:gdLst/>
            <a:ahLst/>
            <a:cxnLst/>
            <a:rect l="l" t="t" r="r" b="b"/>
            <a:pathLst>
              <a:path w="845820" h="1014095">
                <a:moveTo>
                  <a:pt x="0" y="0"/>
                </a:moveTo>
                <a:lnTo>
                  <a:pt x="845398" y="1013822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69867" y="4245343"/>
            <a:ext cx="98574" cy="1055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58168" y="3718796"/>
            <a:ext cx="825500" cy="578485"/>
          </a:xfrm>
          <a:custGeom>
            <a:avLst/>
            <a:gdLst/>
            <a:ahLst/>
            <a:cxnLst/>
            <a:rect l="l" t="t" r="r" b="b"/>
            <a:pathLst>
              <a:path w="825500" h="578485">
                <a:moveTo>
                  <a:pt x="0" y="0"/>
                </a:moveTo>
                <a:lnTo>
                  <a:pt x="824998" y="578473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5594" y="4261970"/>
            <a:ext cx="107899" cy="94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8170" y="4176393"/>
            <a:ext cx="807085" cy="163830"/>
          </a:xfrm>
          <a:custGeom>
            <a:avLst/>
            <a:gdLst/>
            <a:ahLst/>
            <a:cxnLst/>
            <a:rect l="l" t="t" r="r" b="b"/>
            <a:pathLst>
              <a:path w="807085" h="163829">
                <a:moveTo>
                  <a:pt x="0" y="0"/>
                </a:moveTo>
                <a:lnTo>
                  <a:pt x="806573" y="16357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48967" y="4299592"/>
            <a:ext cx="110024" cy="80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68343" y="2989975"/>
            <a:ext cx="749935" cy="403860"/>
          </a:xfrm>
          <a:custGeom>
            <a:avLst/>
            <a:gdLst/>
            <a:ahLst/>
            <a:cxnLst/>
            <a:rect l="l" t="t" r="r" b="b"/>
            <a:pathLst>
              <a:path w="749935" h="403860">
                <a:moveTo>
                  <a:pt x="0" y="0"/>
                </a:moveTo>
                <a:lnTo>
                  <a:pt x="749848" y="40334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93741" y="3356096"/>
            <a:ext cx="110099" cy="876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68341" y="3447569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1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5016" y="3406571"/>
            <a:ext cx="105499" cy="819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68343" y="3501819"/>
            <a:ext cx="749935" cy="403860"/>
          </a:xfrm>
          <a:custGeom>
            <a:avLst/>
            <a:gdLst/>
            <a:ahLst/>
            <a:cxnLst/>
            <a:rect l="l" t="t" r="r" b="b"/>
            <a:pathLst>
              <a:path w="749935" h="403860">
                <a:moveTo>
                  <a:pt x="0" y="403349"/>
                </a:moveTo>
                <a:lnTo>
                  <a:pt x="7498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93741" y="3451319"/>
            <a:ext cx="110099" cy="877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68343" y="3531194"/>
            <a:ext cx="772795" cy="831850"/>
          </a:xfrm>
          <a:custGeom>
            <a:avLst/>
            <a:gdLst/>
            <a:ahLst/>
            <a:cxnLst/>
            <a:rect l="l" t="t" r="r" b="b"/>
            <a:pathLst>
              <a:path w="772795" h="831850">
                <a:moveTo>
                  <a:pt x="0" y="831573"/>
                </a:moveTo>
                <a:lnTo>
                  <a:pt x="7726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08466" y="3458346"/>
            <a:ext cx="100949" cy="1037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68343" y="2989975"/>
            <a:ext cx="772795" cy="831850"/>
          </a:xfrm>
          <a:custGeom>
            <a:avLst/>
            <a:gdLst/>
            <a:ahLst/>
            <a:cxnLst/>
            <a:rect l="l" t="t" r="r" b="b"/>
            <a:pathLst>
              <a:path w="772795" h="831850">
                <a:moveTo>
                  <a:pt x="0" y="0"/>
                </a:moveTo>
                <a:lnTo>
                  <a:pt x="772698" y="83156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08466" y="3790596"/>
            <a:ext cx="100949" cy="1037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8343" y="3447569"/>
            <a:ext cx="749935" cy="403860"/>
          </a:xfrm>
          <a:custGeom>
            <a:avLst/>
            <a:gdLst/>
            <a:ahLst/>
            <a:cxnLst/>
            <a:rect l="l" t="t" r="r" b="b"/>
            <a:pathLst>
              <a:path w="749935" h="403860">
                <a:moveTo>
                  <a:pt x="0" y="0"/>
                </a:moveTo>
                <a:lnTo>
                  <a:pt x="749848" y="40334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93741" y="3813695"/>
            <a:ext cx="110099" cy="876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68341" y="3905168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1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95016" y="3864168"/>
            <a:ext cx="105499" cy="819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68343" y="3959393"/>
            <a:ext cx="749935" cy="403860"/>
          </a:xfrm>
          <a:custGeom>
            <a:avLst/>
            <a:gdLst/>
            <a:ahLst/>
            <a:cxnLst/>
            <a:rect l="l" t="t" r="r" b="b"/>
            <a:pathLst>
              <a:path w="749935" h="403860">
                <a:moveTo>
                  <a:pt x="0" y="403374"/>
                </a:moveTo>
                <a:lnTo>
                  <a:pt x="7498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93741" y="3908918"/>
            <a:ext cx="110099" cy="877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483845" y="4511821"/>
            <a:ext cx="52133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input  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605956" y="4783082"/>
            <a:ext cx="1270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hidden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05781" y="4272905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output</a:t>
            </a:r>
            <a:r>
              <a:rPr sz="1800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176474" y="3711644"/>
            <a:ext cx="1077595" cy="857250"/>
          </a:xfrm>
          <a:custGeom>
            <a:avLst/>
            <a:gdLst/>
            <a:ahLst/>
            <a:cxnLst/>
            <a:rect l="l" t="t" r="r" b="b"/>
            <a:pathLst>
              <a:path w="1077595" h="857250">
                <a:moveTo>
                  <a:pt x="0" y="856773"/>
                </a:moveTo>
                <a:lnTo>
                  <a:pt x="107753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24895" y="3648321"/>
            <a:ext cx="106302" cy="974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46026" y="4556103"/>
            <a:ext cx="139763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CIFAR-10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images,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12017" y="4137652"/>
            <a:ext cx="13595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10 </a:t>
            </a:r>
            <a:r>
              <a:rPr sz="1800" spc="-5" dirty="0">
                <a:latin typeface="Arial"/>
                <a:cs typeface="Arial"/>
              </a:rPr>
              <a:t>output  neurons,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one  per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62812" y="3600571"/>
            <a:ext cx="1059180" cy="356235"/>
          </a:xfrm>
          <a:custGeom>
            <a:avLst/>
            <a:gdLst/>
            <a:ahLst/>
            <a:cxnLst/>
            <a:rect l="l" t="t" r="r" b="b"/>
            <a:pathLst>
              <a:path w="1059179" h="356235">
                <a:moveTo>
                  <a:pt x="1058647" y="355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71337" y="3561221"/>
            <a:ext cx="111024" cy="786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7674" y="2193508"/>
            <a:ext cx="10293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50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hidden  neurons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932098" y="2416321"/>
            <a:ext cx="1664335" cy="167640"/>
          </a:xfrm>
          <a:custGeom>
            <a:avLst/>
            <a:gdLst/>
            <a:ahLst/>
            <a:cxnLst/>
            <a:rect l="l" t="t" r="r" b="b"/>
            <a:pathLst>
              <a:path w="1664335" h="167639">
                <a:moveTo>
                  <a:pt x="0" y="0"/>
                </a:moveTo>
                <a:lnTo>
                  <a:pt x="1664071" y="167362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83492" y="2542851"/>
            <a:ext cx="108224" cy="816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0" name="Slide Number Placeholder 7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81" name="Date Placeholder 8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2" name="Footer Placeholder 8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4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24" y="973059"/>
            <a:ext cx="696468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Double </a:t>
            </a:r>
            <a:r>
              <a:rPr sz="3000" dirty="0">
                <a:solidFill>
                  <a:srgbClr val="000000"/>
                </a:solidFill>
              </a:rPr>
              <a:t>check </a:t>
            </a:r>
            <a:r>
              <a:rPr sz="3000" spc="-5" dirty="0">
                <a:solidFill>
                  <a:srgbClr val="000000"/>
                </a:solidFill>
              </a:rPr>
              <a:t>that the loss is</a:t>
            </a:r>
            <a:r>
              <a:rPr sz="3000" spc="-9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reasonable: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041922" y="1819812"/>
            <a:ext cx="6323012" cy="1709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8501" y="3993868"/>
            <a:ext cx="8000983" cy="857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7938" y="4828892"/>
            <a:ext cx="541655" cy="132080"/>
          </a:xfrm>
          <a:custGeom>
            <a:avLst/>
            <a:gdLst/>
            <a:ahLst/>
            <a:cxnLst/>
            <a:rect l="l" t="t" r="r" b="b"/>
            <a:pathLst>
              <a:path w="541655" h="132079">
                <a:moveTo>
                  <a:pt x="541108" y="131674"/>
                </a:moveTo>
                <a:lnTo>
                  <a:pt x="0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7648" y="4768756"/>
            <a:ext cx="165732" cy="120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3119" y="4497119"/>
            <a:ext cx="1983739" cy="291465"/>
          </a:xfrm>
          <a:custGeom>
            <a:avLst/>
            <a:gdLst/>
            <a:ahLst/>
            <a:cxnLst/>
            <a:rect l="l" t="t" r="r" b="b"/>
            <a:pathLst>
              <a:path w="1983739" h="291464">
                <a:moveTo>
                  <a:pt x="1983171" y="291274"/>
                </a:moveTo>
                <a:lnTo>
                  <a:pt x="0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0532" y="4436132"/>
            <a:ext cx="163749" cy="121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45015" y="4852320"/>
            <a:ext cx="2691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returns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the loss and the  gradient for all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29690" y="4224443"/>
            <a:ext cx="497840" cy="229870"/>
          </a:xfrm>
          <a:custGeom>
            <a:avLst/>
            <a:gdLst/>
            <a:ahLst/>
            <a:cxnLst/>
            <a:rect l="l" t="t" r="r" b="b"/>
            <a:pathLst>
              <a:path w="497839" h="229870">
                <a:moveTo>
                  <a:pt x="0" y="0"/>
                </a:moveTo>
                <a:lnTo>
                  <a:pt x="497398" y="0"/>
                </a:lnTo>
                <a:lnTo>
                  <a:pt x="497398" y="229499"/>
                </a:lnTo>
                <a:lnTo>
                  <a:pt x="0" y="229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49745" y="4221622"/>
            <a:ext cx="218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disable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regularization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3171" y="4623721"/>
            <a:ext cx="126873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~2.3.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“correct “</a:t>
            </a:r>
            <a:r>
              <a:rPr sz="18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for  10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3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960" y="719176"/>
            <a:ext cx="4104004" cy="5740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</a:rPr>
              <a:t>Activation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Functions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1024" y="1680256"/>
            <a:ext cx="1225550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Sigmoid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/>
            <a:r>
              <a:rPr b="1" dirty="0">
                <a:latin typeface="Arial"/>
                <a:cs typeface="Arial"/>
              </a:rPr>
              <a:t>tanh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024" y="4185799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6638" y="1618231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Leaky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ReLU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2817" y="302455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Maxout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7863" y="4109827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ELU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9201" y="2142449"/>
            <a:ext cx="1650071" cy="382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199" y="3326280"/>
            <a:ext cx="1077552" cy="349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199" y="4616342"/>
            <a:ext cx="1335474" cy="349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4842" y="2018399"/>
            <a:ext cx="1650071" cy="324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1942" y="4501702"/>
            <a:ext cx="1897671" cy="712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1942" y="3390857"/>
            <a:ext cx="2964293" cy="306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797" y="1648625"/>
            <a:ext cx="1391516" cy="10629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6807" y="2906135"/>
            <a:ext cx="1391506" cy="10601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190" y="4092163"/>
            <a:ext cx="1330038" cy="10956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6673" y="1629295"/>
            <a:ext cx="1391506" cy="1085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16673" y="4093180"/>
            <a:ext cx="1391506" cy="10822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55DE4-4F67-4CCD-A04A-ABEC3B157EE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051" y="4027195"/>
            <a:ext cx="8000983" cy="847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024" y="973059"/>
            <a:ext cx="696468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Double </a:t>
            </a:r>
            <a:r>
              <a:rPr sz="3000" dirty="0">
                <a:solidFill>
                  <a:srgbClr val="000000"/>
                </a:solidFill>
              </a:rPr>
              <a:t>check </a:t>
            </a:r>
            <a:r>
              <a:rPr sz="3000" spc="-5" dirty="0">
                <a:solidFill>
                  <a:srgbClr val="000000"/>
                </a:solidFill>
              </a:rPr>
              <a:t>that the loss is</a:t>
            </a:r>
            <a:r>
              <a:rPr sz="3000" spc="-9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reasonable: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1041922" y="1819812"/>
            <a:ext cx="6323012" cy="1709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0650" y="4815166"/>
            <a:ext cx="1284605" cy="203200"/>
          </a:xfrm>
          <a:custGeom>
            <a:avLst/>
            <a:gdLst/>
            <a:ahLst/>
            <a:cxnLst/>
            <a:rect l="l" t="t" r="r" b="b"/>
            <a:pathLst>
              <a:path w="1284605" h="203200">
                <a:moveTo>
                  <a:pt x="1284444" y="202774"/>
                </a:moveTo>
                <a:lnTo>
                  <a:pt x="0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8271" y="4754281"/>
            <a:ext cx="164024" cy="121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9690" y="4224443"/>
            <a:ext cx="497840" cy="229870"/>
          </a:xfrm>
          <a:custGeom>
            <a:avLst/>
            <a:gdLst/>
            <a:ahLst/>
            <a:cxnLst/>
            <a:rect l="l" t="t" r="r" b="b"/>
            <a:pathLst>
              <a:path w="497839" h="229870">
                <a:moveTo>
                  <a:pt x="0" y="0"/>
                </a:moveTo>
                <a:lnTo>
                  <a:pt x="497398" y="0"/>
                </a:lnTo>
                <a:lnTo>
                  <a:pt x="497398" y="229499"/>
                </a:lnTo>
                <a:lnTo>
                  <a:pt x="0" y="229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49743" y="4221622"/>
            <a:ext cx="233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crank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up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regularization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2770" y="4852318"/>
            <a:ext cx="346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went up, good.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(sanity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check)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56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4" y="98568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Lets try to train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now…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4" y="1709583"/>
            <a:ext cx="2667000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just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Tip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Make sure</a:t>
            </a:r>
            <a:r>
              <a:rPr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that 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you can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overfit</a:t>
            </a:r>
            <a:r>
              <a:rPr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very  small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portion of the  training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9368" y="924851"/>
            <a:ext cx="5811626" cy="36115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3795" y="2186774"/>
            <a:ext cx="5930265" cy="2687955"/>
          </a:xfrm>
          <a:custGeom>
            <a:avLst/>
            <a:gdLst/>
            <a:ahLst/>
            <a:cxnLst/>
            <a:rect l="l" t="t" r="r" b="b"/>
            <a:pathLst>
              <a:path w="5930265" h="2687954">
                <a:moveTo>
                  <a:pt x="0" y="0"/>
                </a:moveTo>
                <a:lnTo>
                  <a:pt x="5930088" y="0"/>
                </a:lnTo>
                <a:lnTo>
                  <a:pt x="5930088" y="2687694"/>
                </a:lnTo>
                <a:lnTo>
                  <a:pt x="0" y="26876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83492" y="2648676"/>
            <a:ext cx="2293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The above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code: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10590" y="3010625"/>
            <a:ext cx="471424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42265" marR="205740" indent="-329565">
              <a:lnSpc>
                <a:spcPts val="2850"/>
              </a:lnSpc>
              <a:spcBef>
                <a:spcPts val="219"/>
              </a:spcBef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latin typeface="Arial"/>
                <a:cs typeface="Arial"/>
              </a:rPr>
              <a:t>take the first 20 examples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from  CIFAR-10</a:t>
            </a:r>
            <a:endParaRPr>
              <a:latin typeface="Arial"/>
              <a:cs typeface="Arial"/>
            </a:endParaRPr>
          </a:p>
          <a:p>
            <a:pPr marL="342265" indent="-329565">
              <a:lnSpc>
                <a:spcPts val="2745"/>
              </a:lnSpc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latin typeface="Arial"/>
                <a:cs typeface="Arial"/>
              </a:rPr>
              <a:t>turn off </a:t>
            </a:r>
            <a:r>
              <a:rPr dirty="0">
                <a:latin typeface="Arial"/>
                <a:cs typeface="Arial"/>
              </a:rPr>
              <a:t>regularization (reg =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0.0)</a:t>
            </a:r>
            <a:endParaRPr>
              <a:latin typeface="Arial"/>
              <a:cs typeface="Arial"/>
            </a:endParaRPr>
          </a:p>
          <a:p>
            <a:pPr marL="342265" indent="-329565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pc="-5" dirty="0">
                <a:latin typeface="Arial"/>
                <a:cs typeface="Arial"/>
              </a:rPr>
              <a:t>use </a:t>
            </a:r>
            <a:r>
              <a:rPr dirty="0">
                <a:latin typeface="Arial"/>
                <a:cs typeface="Arial"/>
              </a:rPr>
              <a:t>simple vanilla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‘sgd’</a:t>
            </a:r>
            <a:endParaRPr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7AAF0-42FD-471D-9B0D-13697EF9FA0E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35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4" y="985682"/>
            <a:ext cx="2983230" cy="22621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Lets try to train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now…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321310" algn="just">
              <a:lnSpc>
                <a:spcPts val="2850"/>
              </a:lnSpc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Tip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Make sure</a:t>
            </a:r>
            <a:r>
              <a:rPr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that 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you can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overfit</a:t>
            </a:r>
            <a:r>
              <a:rPr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very  small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portion of the  training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9368" y="924851"/>
            <a:ext cx="5811626" cy="36115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3992" y="4603469"/>
            <a:ext cx="4983914" cy="816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1243" y="2730608"/>
            <a:ext cx="384810" cy="2280920"/>
          </a:xfrm>
          <a:custGeom>
            <a:avLst/>
            <a:gdLst/>
            <a:ahLst/>
            <a:cxnLst/>
            <a:rect l="l" t="t" r="r" b="b"/>
            <a:pathLst>
              <a:path w="384810" h="2280920">
                <a:moveTo>
                  <a:pt x="238124" y="0"/>
                </a:moveTo>
                <a:lnTo>
                  <a:pt x="0" y="0"/>
                </a:lnTo>
                <a:lnTo>
                  <a:pt x="0" y="2280907"/>
                </a:lnTo>
                <a:lnTo>
                  <a:pt x="384224" y="2280907"/>
                </a:lnTo>
              </a:path>
            </a:pathLst>
          </a:custGeom>
          <a:ln w="3809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6420" y="4929516"/>
            <a:ext cx="210999" cy="163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201" y="4141126"/>
            <a:ext cx="268160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Very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small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loss,  train accuracy</a:t>
            </a:r>
            <a:r>
              <a:rPr spc="-10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1.00,  nice!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7AAF0-42FD-471D-9B0D-13697EF9FA0E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4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6" y="985682"/>
            <a:ext cx="3021965" cy="2634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Lets try to train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now…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pc="-5" dirty="0">
                <a:latin typeface="Arial"/>
                <a:cs typeface="Arial"/>
              </a:rPr>
              <a:t>Start with </a:t>
            </a:r>
            <a:r>
              <a:rPr dirty="0">
                <a:latin typeface="Arial"/>
                <a:cs typeface="Arial"/>
              </a:rPr>
              <a:t>small  regularization </a:t>
            </a:r>
            <a:r>
              <a:rPr spc="-5" dirty="0">
                <a:latin typeface="Arial"/>
                <a:cs typeface="Arial"/>
              </a:rPr>
              <a:t>and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find  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that  </a:t>
            </a:r>
            <a:r>
              <a:rPr dirty="0">
                <a:latin typeface="Arial"/>
                <a:cs typeface="Arial"/>
              </a:rPr>
              <a:t>makes </a:t>
            </a:r>
            <a:r>
              <a:rPr spc="-5" dirty="0">
                <a:latin typeface="Arial"/>
                <a:cs typeface="Arial"/>
              </a:rPr>
              <a:t>the loss go  down.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9493" y="924849"/>
            <a:ext cx="5884488" cy="2664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3795" y="2119797"/>
            <a:ext cx="5786755" cy="1673860"/>
          </a:xfrm>
          <a:custGeom>
            <a:avLst/>
            <a:gdLst/>
            <a:ahLst/>
            <a:cxnLst/>
            <a:rect l="l" t="t" r="r" b="b"/>
            <a:pathLst>
              <a:path w="5786755" h="1673860">
                <a:moveTo>
                  <a:pt x="0" y="0"/>
                </a:moveTo>
                <a:lnTo>
                  <a:pt x="5786688" y="0"/>
                </a:lnTo>
                <a:lnTo>
                  <a:pt x="5786688" y="1673696"/>
                </a:lnTo>
                <a:lnTo>
                  <a:pt x="0" y="16736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7AAF0-42FD-471D-9B0D-13697EF9FA0E}" type="slidenum">
              <a:rPr lang="de-DE" smtClean="0"/>
              <a:pPr/>
              <a:t>63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3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98568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Lets try to train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now…</a:t>
            </a:r>
          </a:p>
        </p:txBody>
      </p:sp>
      <p:sp>
        <p:nvSpPr>
          <p:cNvPr id="3" name="object 3"/>
          <p:cNvSpPr/>
          <p:nvPr/>
        </p:nvSpPr>
        <p:spPr>
          <a:xfrm>
            <a:off x="3259493" y="924849"/>
            <a:ext cx="5884488" cy="2664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6" y="1709581"/>
            <a:ext cx="6336665" cy="2280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3319779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Start with </a:t>
            </a:r>
            <a:r>
              <a:rPr dirty="0">
                <a:latin typeface="Arial"/>
                <a:cs typeface="Arial"/>
              </a:rPr>
              <a:t>small  regularization </a:t>
            </a:r>
            <a:r>
              <a:rPr spc="-5" dirty="0">
                <a:latin typeface="Arial"/>
                <a:cs typeface="Arial"/>
              </a:rPr>
              <a:t>and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find  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that  </a:t>
            </a:r>
            <a:r>
              <a:rPr dirty="0">
                <a:latin typeface="Arial"/>
                <a:cs typeface="Arial"/>
              </a:rPr>
              <a:t>makes </a:t>
            </a:r>
            <a:r>
              <a:rPr spc="-5" dirty="0">
                <a:latin typeface="Arial"/>
                <a:cs typeface="Arial"/>
              </a:rPr>
              <a:t>the loss go  down.</a:t>
            </a:r>
            <a:endParaRPr>
              <a:latin typeface="Arial"/>
              <a:cs typeface="Arial"/>
            </a:endParaRPr>
          </a:p>
          <a:p>
            <a:pPr marL="4164329">
              <a:spcBef>
                <a:spcPts val="89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barely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changing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3290" y="2081547"/>
            <a:ext cx="975994" cy="1454150"/>
          </a:xfrm>
          <a:custGeom>
            <a:avLst/>
            <a:gdLst/>
            <a:ahLst/>
            <a:cxnLst/>
            <a:rect l="l" t="t" r="r" b="b"/>
            <a:pathLst>
              <a:path w="975995" h="1454150">
                <a:moveTo>
                  <a:pt x="0" y="0"/>
                </a:moveTo>
                <a:lnTo>
                  <a:pt x="975598" y="0"/>
                </a:lnTo>
                <a:lnTo>
                  <a:pt x="975598" y="1453797"/>
                </a:lnTo>
                <a:lnTo>
                  <a:pt x="0" y="14537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6389" y="2081549"/>
            <a:ext cx="839469" cy="1377315"/>
          </a:xfrm>
          <a:custGeom>
            <a:avLst/>
            <a:gdLst/>
            <a:ahLst/>
            <a:cxnLst/>
            <a:rect l="l" t="t" r="r" b="b"/>
            <a:pathLst>
              <a:path w="839470" h="1377314">
                <a:moveTo>
                  <a:pt x="0" y="0"/>
                </a:moveTo>
                <a:lnTo>
                  <a:pt x="839098" y="0"/>
                </a:lnTo>
                <a:lnTo>
                  <a:pt x="839098" y="1377297"/>
                </a:lnTo>
                <a:lnTo>
                  <a:pt x="0" y="1377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0216" y="1851400"/>
            <a:ext cx="1265555" cy="219075"/>
          </a:xfrm>
          <a:custGeom>
            <a:avLst/>
            <a:gdLst/>
            <a:ahLst/>
            <a:cxnLst/>
            <a:rect l="l" t="t" r="r" b="b"/>
            <a:pathLst>
              <a:path w="1265554" h="219075">
                <a:moveTo>
                  <a:pt x="0" y="0"/>
                </a:moveTo>
                <a:lnTo>
                  <a:pt x="1265097" y="0"/>
                </a:lnTo>
                <a:lnTo>
                  <a:pt x="1265097" y="218999"/>
                </a:lnTo>
                <a:lnTo>
                  <a:pt x="0" y="2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3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98568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Lets try to train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now…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6" y="1709583"/>
            <a:ext cx="3021965" cy="18876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Start with </a:t>
            </a:r>
            <a:r>
              <a:rPr dirty="0">
                <a:latin typeface="Arial"/>
                <a:cs typeface="Arial"/>
              </a:rPr>
              <a:t>small  regularization </a:t>
            </a:r>
            <a:r>
              <a:rPr spc="-5" dirty="0">
                <a:latin typeface="Arial"/>
                <a:cs typeface="Arial"/>
              </a:rPr>
              <a:t>and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find  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that  </a:t>
            </a:r>
            <a:r>
              <a:rPr dirty="0">
                <a:latin typeface="Arial"/>
                <a:cs typeface="Arial"/>
              </a:rPr>
              <a:t>makes </a:t>
            </a:r>
            <a:r>
              <a:rPr spc="-5" dirty="0">
                <a:latin typeface="Arial"/>
                <a:cs typeface="Arial"/>
              </a:rPr>
              <a:t>the loss go  down.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6" y="3881276"/>
            <a:ext cx="30816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loss not going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down: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pc="-5" dirty="0">
                <a:latin typeface="Arial"/>
                <a:cs typeface="Arial"/>
              </a:rPr>
              <a:t>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too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low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59493" y="924849"/>
            <a:ext cx="5884488" cy="2664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24794" y="3647725"/>
            <a:ext cx="38868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barely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changing: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Learning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  probably too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3290" y="2081547"/>
            <a:ext cx="975994" cy="1454150"/>
          </a:xfrm>
          <a:custGeom>
            <a:avLst/>
            <a:gdLst/>
            <a:ahLst/>
            <a:cxnLst/>
            <a:rect l="l" t="t" r="r" b="b"/>
            <a:pathLst>
              <a:path w="975995" h="1454150">
                <a:moveTo>
                  <a:pt x="0" y="0"/>
                </a:moveTo>
                <a:lnTo>
                  <a:pt x="975598" y="0"/>
                </a:lnTo>
                <a:lnTo>
                  <a:pt x="975598" y="1453797"/>
                </a:lnTo>
                <a:lnTo>
                  <a:pt x="0" y="14537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6389" y="2081549"/>
            <a:ext cx="839469" cy="1377315"/>
          </a:xfrm>
          <a:custGeom>
            <a:avLst/>
            <a:gdLst/>
            <a:ahLst/>
            <a:cxnLst/>
            <a:rect l="l" t="t" r="r" b="b"/>
            <a:pathLst>
              <a:path w="839470" h="1377314">
                <a:moveTo>
                  <a:pt x="0" y="0"/>
                </a:moveTo>
                <a:lnTo>
                  <a:pt x="839098" y="0"/>
                </a:lnTo>
                <a:lnTo>
                  <a:pt x="839098" y="1377297"/>
                </a:lnTo>
                <a:lnTo>
                  <a:pt x="0" y="1377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0216" y="1851400"/>
            <a:ext cx="1265555" cy="219075"/>
          </a:xfrm>
          <a:custGeom>
            <a:avLst/>
            <a:gdLst/>
            <a:ahLst/>
            <a:cxnLst/>
            <a:rect l="l" t="t" r="r" b="b"/>
            <a:pathLst>
              <a:path w="1265554" h="219075">
                <a:moveTo>
                  <a:pt x="0" y="0"/>
                </a:moveTo>
                <a:lnTo>
                  <a:pt x="1265097" y="0"/>
                </a:lnTo>
                <a:lnTo>
                  <a:pt x="1265097" y="218999"/>
                </a:lnTo>
                <a:lnTo>
                  <a:pt x="0" y="2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65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9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98568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Lets try to train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now…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6" y="1709583"/>
            <a:ext cx="3021965" cy="18876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Start with </a:t>
            </a:r>
            <a:r>
              <a:rPr dirty="0">
                <a:latin typeface="Arial"/>
                <a:cs typeface="Arial"/>
              </a:rPr>
              <a:t>small  regularization </a:t>
            </a:r>
            <a:r>
              <a:rPr spc="-5" dirty="0">
                <a:latin typeface="Arial"/>
                <a:cs typeface="Arial"/>
              </a:rPr>
              <a:t>and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find  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that  </a:t>
            </a:r>
            <a:r>
              <a:rPr dirty="0">
                <a:latin typeface="Arial"/>
                <a:cs typeface="Arial"/>
              </a:rPr>
              <a:t>makes </a:t>
            </a:r>
            <a:r>
              <a:rPr spc="-5" dirty="0">
                <a:latin typeface="Arial"/>
                <a:cs typeface="Arial"/>
              </a:rPr>
              <a:t>the loss go  down.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6" y="3881276"/>
            <a:ext cx="308165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loss not going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down: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pc="-5" dirty="0">
                <a:latin typeface="Arial"/>
                <a:cs typeface="Arial"/>
              </a:rPr>
              <a:t>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too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low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59493" y="924849"/>
            <a:ext cx="5884488" cy="2664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24794" y="3647725"/>
            <a:ext cx="38868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barely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changing: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Learning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  probably too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4792" y="4476398"/>
            <a:ext cx="403479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Notice train/val accuracy goes to 20%  though, what’s up with that?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(remember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this is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softmax)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63290" y="2081547"/>
            <a:ext cx="975994" cy="1454150"/>
          </a:xfrm>
          <a:custGeom>
            <a:avLst/>
            <a:gdLst/>
            <a:ahLst/>
            <a:cxnLst/>
            <a:rect l="l" t="t" r="r" b="b"/>
            <a:pathLst>
              <a:path w="975995" h="1454150">
                <a:moveTo>
                  <a:pt x="0" y="0"/>
                </a:moveTo>
                <a:lnTo>
                  <a:pt x="975598" y="0"/>
                </a:lnTo>
                <a:lnTo>
                  <a:pt x="975598" y="1453797"/>
                </a:lnTo>
                <a:lnTo>
                  <a:pt x="0" y="14537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76389" y="2081549"/>
            <a:ext cx="839469" cy="1377315"/>
          </a:xfrm>
          <a:custGeom>
            <a:avLst/>
            <a:gdLst/>
            <a:ahLst/>
            <a:cxnLst/>
            <a:rect l="l" t="t" r="r" b="b"/>
            <a:pathLst>
              <a:path w="839470" h="1377314">
                <a:moveTo>
                  <a:pt x="0" y="0"/>
                </a:moveTo>
                <a:lnTo>
                  <a:pt x="839098" y="0"/>
                </a:lnTo>
                <a:lnTo>
                  <a:pt x="839098" y="1377297"/>
                </a:lnTo>
                <a:lnTo>
                  <a:pt x="0" y="13772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90216" y="1851400"/>
            <a:ext cx="1265555" cy="219075"/>
          </a:xfrm>
          <a:custGeom>
            <a:avLst/>
            <a:gdLst/>
            <a:ahLst/>
            <a:cxnLst/>
            <a:rect l="l" t="t" r="r" b="b"/>
            <a:pathLst>
              <a:path w="1265554" h="219075">
                <a:moveTo>
                  <a:pt x="0" y="0"/>
                </a:moveTo>
                <a:lnTo>
                  <a:pt x="1265097" y="0"/>
                </a:lnTo>
                <a:lnTo>
                  <a:pt x="1265097" y="218999"/>
                </a:lnTo>
                <a:lnTo>
                  <a:pt x="0" y="2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29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98568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Lets try to train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now…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73027" y="1804284"/>
            <a:ext cx="3081655" cy="382668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64769">
              <a:lnSpc>
                <a:spcPts val="2850"/>
              </a:lnSpc>
              <a:spcBef>
                <a:spcPts val="219"/>
              </a:spcBef>
            </a:pPr>
            <a:r>
              <a:rPr spc="-5" dirty="0"/>
              <a:t>Start with </a:t>
            </a:r>
            <a:r>
              <a:rPr dirty="0"/>
              <a:t>small  regularization </a:t>
            </a:r>
            <a:r>
              <a:rPr spc="-5" dirty="0"/>
              <a:t>and</a:t>
            </a:r>
            <a:r>
              <a:rPr spc="-105" dirty="0"/>
              <a:t> </a:t>
            </a:r>
            <a:r>
              <a:rPr spc="-5" dirty="0"/>
              <a:t>find  learning </a:t>
            </a:r>
            <a:r>
              <a:rPr dirty="0"/>
              <a:t>rate </a:t>
            </a:r>
            <a:r>
              <a:rPr spc="-5" dirty="0"/>
              <a:t>that  </a:t>
            </a:r>
            <a:r>
              <a:rPr dirty="0"/>
              <a:t>makes </a:t>
            </a:r>
            <a:r>
              <a:rPr spc="-5" dirty="0"/>
              <a:t>the loss go  down.</a:t>
            </a:r>
          </a:p>
          <a:p>
            <a:pPr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b="1" spc="-5" dirty="0"/>
              <a:t>loss not going</a:t>
            </a:r>
            <a:r>
              <a:rPr b="1" spc="-100" dirty="0"/>
              <a:t> </a:t>
            </a:r>
            <a:r>
              <a:rPr b="1" spc="-5" dirty="0"/>
              <a:t>down:</a:t>
            </a:r>
          </a:p>
          <a:p>
            <a:pPr marL="12700">
              <a:lnSpc>
                <a:spcPts val="2865"/>
              </a:lnSpc>
            </a:pPr>
            <a:r>
              <a:rPr spc="-5" dirty="0"/>
              <a:t>learning </a:t>
            </a:r>
            <a:r>
              <a:rPr dirty="0"/>
              <a:t>rate </a:t>
            </a:r>
            <a:r>
              <a:rPr spc="-5" dirty="0"/>
              <a:t>too</a:t>
            </a:r>
            <a:r>
              <a:rPr spc="-55" dirty="0"/>
              <a:t> </a:t>
            </a:r>
            <a:r>
              <a:rPr spc="-5" dirty="0"/>
              <a:t>low</a:t>
            </a:r>
          </a:p>
        </p:txBody>
      </p:sp>
      <p:sp>
        <p:nvSpPr>
          <p:cNvPr id="4" name="object 4"/>
          <p:cNvSpPr/>
          <p:nvPr/>
        </p:nvSpPr>
        <p:spPr>
          <a:xfrm>
            <a:off x="3182968" y="1000151"/>
            <a:ext cx="5837888" cy="21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8570" y="1862508"/>
            <a:ext cx="5786755" cy="1673860"/>
          </a:xfrm>
          <a:custGeom>
            <a:avLst/>
            <a:gdLst/>
            <a:ahLst/>
            <a:cxnLst/>
            <a:rect l="l" t="t" r="r" b="b"/>
            <a:pathLst>
              <a:path w="5786755" h="1673860">
                <a:moveTo>
                  <a:pt x="0" y="0"/>
                </a:moveTo>
                <a:lnTo>
                  <a:pt x="5786688" y="0"/>
                </a:lnTo>
                <a:lnTo>
                  <a:pt x="5786688" y="1673686"/>
                </a:lnTo>
                <a:lnTo>
                  <a:pt x="0" y="16736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24847" y="2539399"/>
            <a:ext cx="3109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Now let’s try learning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1e6.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2113" y="2116989"/>
            <a:ext cx="54610" cy="448945"/>
          </a:xfrm>
          <a:custGeom>
            <a:avLst/>
            <a:gdLst/>
            <a:ahLst/>
            <a:cxnLst/>
            <a:rect l="l" t="t" r="r" b="b"/>
            <a:pathLst>
              <a:path w="54610" h="448944">
                <a:moveTo>
                  <a:pt x="54074" y="44875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6513" y="2074074"/>
            <a:ext cx="31750" cy="45085"/>
          </a:xfrm>
          <a:custGeom>
            <a:avLst/>
            <a:gdLst/>
            <a:ahLst/>
            <a:cxnLst/>
            <a:rect l="l" t="t" r="r" b="b"/>
            <a:pathLst>
              <a:path w="31750" h="45084">
                <a:moveTo>
                  <a:pt x="0" y="44797"/>
                </a:moveTo>
                <a:lnTo>
                  <a:pt x="10449" y="0"/>
                </a:lnTo>
                <a:lnTo>
                  <a:pt x="31224" y="41032"/>
                </a:lnTo>
                <a:lnTo>
                  <a:pt x="0" y="447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6513" y="2074074"/>
            <a:ext cx="31750" cy="45085"/>
          </a:xfrm>
          <a:custGeom>
            <a:avLst/>
            <a:gdLst/>
            <a:ahLst/>
            <a:cxnLst/>
            <a:rect l="l" t="t" r="r" b="b"/>
            <a:pathLst>
              <a:path w="31750" h="45084">
                <a:moveTo>
                  <a:pt x="31224" y="41032"/>
                </a:moveTo>
                <a:lnTo>
                  <a:pt x="10449" y="0"/>
                </a:lnTo>
                <a:lnTo>
                  <a:pt x="0" y="44797"/>
                </a:lnTo>
                <a:lnTo>
                  <a:pt x="31224" y="4103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55DE4-4F67-4CCD-A04A-ABEC3B157EE5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4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3188" y="3653628"/>
            <a:ext cx="2616200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cost: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NaN almost  always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means</a:t>
            </a:r>
            <a:r>
              <a:rPr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high  learning</a:t>
            </a:r>
            <a:r>
              <a:rPr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rate...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6" y="985682"/>
            <a:ext cx="3021965" cy="2634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Lets try to train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now…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pc="-5" dirty="0">
                <a:latin typeface="Arial"/>
                <a:cs typeface="Arial"/>
              </a:rPr>
              <a:t>Start with </a:t>
            </a:r>
            <a:r>
              <a:rPr dirty="0">
                <a:latin typeface="Arial"/>
                <a:cs typeface="Arial"/>
              </a:rPr>
              <a:t>small  regularization </a:t>
            </a:r>
            <a:r>
              <a:rPr spc="-5" dirty="0">
                <a:latin typeface="Arial"/>
                <a:cs typeface="Arial"/>
              </a:rPr>
              <a:t>and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find  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that  </a:t>
            </a:r>
            <a:r>
              <a:rPr dirty="0">
                <a:latin typeface="Arial"/>
                <a:cs typeface="Arial"/>
              </a:rPr>
              <a:t>makes </a:t>
            </a:r>
            <a:r>
              <a:rPr spc="-5" dirty="0">
                <a:latin typeface="Arial"/>
                <a:cs typeface="Arial"/>
              </a:rPr>
              <a:t>the loss go  down.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6" y="3881278"/>
            <a:ext cx="3081655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loss not going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down:  </a:t>
            </a:r>
            <a:r>
              <a:rPr spc="-5" dirty="0">
                <a:latin typeface="Arial"/>
                <a:cs typeface="Arial"/>
              </a:rPr>
              <a:t>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too low  </a:t>
            </a:r>
            <a:r>
              <a:rPr b="1" spc="-5" dirty="0">
                <a:latin typeface="Arial"/>
                <a:cs typeface="Arial"/>
              </a:rPr>
              <a:t>loss exploding:  </a:t>
            </a:r>
            <a:r>
              <a:rPr spc="-5" dirty="0">
                <a:latin typeface="Arial"/>
                <a:cs typeface="Arial"/>
              </a:rPr>
              <a:t>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too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high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82968" y="1000151"/>
            <a:ext cx="5837888" cy="21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7AAF0-42FD-471D-9B0D-13697EF9FA0E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7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985682"/>
            <a:ext cx="298323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Lets try to train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now…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6" y="1709583"/>
            <a:ext cx="3021965" cy="18876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Start with </a:t>
            </a:r>
            <a:r>
              <a:rPr dirty="0">
                <a:latin typeface="Arial"/>
                <a:cs typeface="Arial"/>
              </a:rPr>
              <a:t>small  regularization </a:t>
            </a:r>
            <a:r>
              <a:rPr spc="-5" dirty="0">
                <a:latin typeface="Arial"/>
                <a:cs typeface="Arial"/>
              </a:rPr>
              <a:t>and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find  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that  </a:t>
            </a:r>
            <a:r>
              <a:rPr dirty="0">
                <a:latin typeface="Arial"/>
                <a:cs typeface="Arial"/>
              </a:rPr>
              <a:t>makes </a:t>
            </a:r>
            <a:r>
              <a:rPr spc="-5" dirty="0">
                <a:latin typeface="Arial"/>
                <a:cs typeface="Arial"/>
              </a:rPr>
              <a:t>the loss go  down.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6" y="3881278"/>
            <a:ext cx="3081655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b="1" spc="-5" dirty="0">
                <a:latin typeface="Arial"/>
                <a:cs typeface="Arial"/>
              </a:rPr>
              <a:t>loss not going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down:  </a:t>
            </a:r>
            <a:r>
              <a:rPr spc="-5" dirty="0">
                <a:latin typeface="Arial"/>
                <a:cs typeface="Arial"/>
              </a:rPr>
              <a:t>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too low  </a:t>
            </a:r>
            <a:r>
              <a:rPr b="1" spc="-5" dirty="0">
                <a:latin typeface="Arial"/>
                <a:cs typeface="Arial"/>
              </a:rPr>
              <a:t>loss exploding:  </a:t>
            </a:r>
            <a:r>
              <a:rPr spc="-5" dirty="0">
                <a:latin typeface="Arial"/>
                <a:cs typeface="Arial"/>
              </a:rPr>
              <a:t>learning </a:t>
            </a:r>
            <a:r>
              <a:rPr dirty="0">
                <a:latin typeface="Arial"/>
                <a:cs typeface="Arial"/>
              </a:rPr>
              <a:t>rate </a:t>
            </a:r>
            <a:r>
              <a:rPr spc="-5" dirty="0">
                <a:latin typeface="Arial"/>
                <a:cs typeface="Arial"/>
              </a:rPr>
              <a:t>too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high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0865" y="1015485"/>
            <a:ext cx="5822213" cy="2001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64666" y="3303099"/>
            <a:ext cx="38468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3e-3 is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still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too high. Cost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explodes….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4666" y="4131775"/>
            <a:ext cx="36937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=&gt; Rough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range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for learning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we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should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be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cross-validating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somewhere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[1e-3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1e-5]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69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7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25" y="729683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Activation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Functions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Sigmoid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1956" y="1382443"/>
            <a:ext cx="2673069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50827" y="1914264"/>
            <a:ext cx="8640763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1495" indent="-313055">
              <a:spcBef>
                <a:spcPts val="100"/>
              </a:spcBef>
              <a:buChar char="-"/>
              <a:tabLst>
                <a:tab pos="4342130" algn="l"/>
                <a:tab pos="4342765" algn="l"/>
              </a:tabLst>
            </a:pPr>
            <a:r>
              <a:rPr spc="-5" dirty="0"/>
              <a:t>Squashes numbers to </a:t>
            </a:r>
            <a:r>
              <a:rPr dirty="0"/>
              <a:t>range</a:t>
            </a:r>
            <a:r>
              <a:rPr spc="-85" dirty="0"/>
              <a:t> </a:t>
            </a:r>
            <a:r>
              <a:rPr spc="-5" dirty="0"/>
              <a:t>[0,1]</a:t>
            </a:r>
          </a:p>
          <a:p>
            <a:pPr marL="4341495" marR="5080" indent="-313055">
              <a:buChar char="-"/>
              <a:tabLst>
                <a:tab pos="4342130" algn="l"/>
                <a:tab pos="4342765" algn="l"/>
              </a:tabLst>
            </a:pPr>
            <a:r>
              <a:rPr spc="-5" dirty="0"/>
              <a:t>Historically popular </a:t>
            </a:r>
            <a:r>
              <a:rPr dirty="0"/>
              <a:t>since </a:t>
            </a:r>
            <a:r>
              <a:rPr spc="-5" dirty="0"/>
              <a:t>they  have nice interpretation as </a:t>
            </a:r>
            <a:r>
              <a:rPr dirty="0"/>
              <a:t>a  saturating “firing rate” </a:t>
            </a:r>
            <a:r>
              <a:rPr spc="-5" dirty="0"/>
              <a:t>of </a:t>
            </a: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neuron</a:t>
            </a:r>
          </a:p>
        </p:txBody>
      </p:sp>
      <p:sp>
        <p:nvSpPr>
          <p:cNvPr id="6" name="object 6"/>
          <p:cNvSpPr/>
          <p:nvPr/>
        </p:nvSpPr>
        <p:spPr>
          <a:xfrm>
            <a:off x="1006360" y="1993865"/>
            <a:ext cx="2386928" cy="182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4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663" y="1542061"/>
            <a:ext cx="4657752" cy="3750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201" y="975532"/>
            <a:ext cx="4850765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Monitor </a:t>
            </a:r>
            <a:r>
              <a:rPr spc="-5" dirty="0">
                <a:solidFill>
                  <a:srgbClr val="000000"/>
                </a:solidFill>
              </a:rPr>
              <a:t>and </a:t>
            </a:r>
            <a:r>
              <a:rPr dirty="0">
                <a:solidFill>
                  <a:srgbClr val="000000"/>
                </a:solidFill>
              </a:rPr>
              <a:t>visualize </a:t>
            </a:r>
            <a:r>
              <a:rPr spc="-5" dirty="0">
                <a:solidFill>
                  <a:srgbClr val="000000"/>
                </a:solidFill>
              </a:rPr>
              <a:t>the loss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curve</a:t>
            </a:r>
          </a:p>
        </p:txBody>
      </p:sp>
      <p:sp>
        <p:nvSpPr>
          <p:cNvPr id="4" name="object 4"/>
          <p:cNvSpPr/>
          <p:nvPr/>
        </p:nvSpPr>
        <p:spPr>
          <a:xfrm>
            <a:off x="4982279" y="1594948"/>
            <a:ext cx="3868029" cy="35506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9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196" y="1232901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8" y="1136926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196" y="4309093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64" y="426809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4921" y="2180902"/>
            <a:ext cx="4933950" cy="1946910"/>
          </a:xfrm>
          <a:custGeom>
            <a:avLst/>
            <a:gdLst/>
            <a:ahLst/>
            <a:cxnLst/>
            <a:rect l="l" t="t" r="r" b="b"/>
            <a:pathLst>
              <a:path w="4933950" h="1946910">
                <a:moveTo>
                  <a:pt x="0" y="1289"/>
                </a:moveTo>
                <a:lnTo>
                  <a:pt x="29313" y="1234"/>
                </a:lnTo>
                <a:lnTo>
                  <a:pt x="66346" y="1088"/>
                </a:lnTo>
                <a:lnTo>
                  <a:pt x="109916" y="881"/>
                </a:lnTo>
                <a:lnTo>
                  <a:pt x="158843" y="644"/>
                </a:lnTo>
                <a:lnTo>
                  <a:pt x="211948" y="408"/>
                </a:lnTo>
                <a:lnTo>
                  <a:pt x="268049" y="201"/>
                </a:lnTo>
                <a:lnTo>
                  <a:pt x="325966" y="55"/>
                </a:lnTo>
                <a:lnTo>
                  <a:pt x="384518" y="0"/>
                </a:lnTo>
                <a:lnTo>
                  <a:pt x="442525" y="65"/>
                </a:lnTo>
                <a:lnTo>
                  <a:pt x="498807" y="282"/>
                </a:lnTo>
                <a:lnTo>
                  <a:pt x="552184" y="680"/>
                </a:lnTo>
                <a:lnTo>
                  <a:pt x="601473" y="1289"/>
                </a:lnTo>
                <a:lnTo>
                  <a:pt x="656285" y="2405"/>
                </a:lnTo>
                <a:lnTo>
                  <a:pt x="708725" y="3939"/>
                </a:lnTo>
                <a:lnTo>
                  <a:pt x="759474" y="5786"/>
                </a:lnTo>
                <a:lnTo>
                  <a:pt x="809212" y="7842"/>
                </a:lnTo>
                <a:lnTo>
                  <a:pt x="858618" y="10003"/>
                </a:lnTo>
                <a:lnTo>
                  <a:pt x="908373" y="12164"/>
                </a:lnTo>
                <a:lnTo>
                  <a:pt x="959156" y="14220"/>
                </a:lnTo>
                <a:lnTo>
                  <a:pt x="1011646" y="16067"/>
                </a:lnTo>
                <a:lnTo>
                  <a:pt x="1066525" y="17600"/>
                </a:lnTo>
                <a:lnTo>
                  <a:pt x="1124472" y="18714"/>
                </a:lnTo>
                <a:lnTo>
                  <a:pt x="1172458" y="19143"/>
                </a:lnTo>
                <a:lnTo>
                  <a:pt x="1224020" y="19151"/>
                </a:lnTo>
                <a:lnTo>
                  <a:pt x="1278347" y="18833"/>
                </a:lnTo>
                <a:lnTo>
                  <a:pt x="1334631" y="18286"/>
                </a:lnTo>
                <a:lnTo>
                  <a:pt x="1392061" y="17604"/>
                </a:lnTo>
                <a:lnTo>
                  <a:pt x="1449829" y="16882"/>
                </a:lnTo>
                <a:lnTo>
                  <a:pt x="1507126" y="16215"/>
                </a:lnTo>
                <a:lnTo>
                  <a:pt x="1563141" y="15700"/>
                </a:lnTo>
                <a:lnTo>
                  <a:pt x="1617066" y="15430"/>
                </a:lnTo>
                <a:lnTo>
                  <a:pt x="1668091" y="15501"/>
                </a:lnTo>
                <a:lnTo>
                  <a:pt x="1715406" y="16009"/>
                </a:lnTo>
                <a:lnTo>
                  <a:pt x="1758202" y="17048"/>
                </a:lnTo>
                <a:lnTo>
                  <a:pt x="1795671" y="18714"/>
                </a:lnTo>
                <a:lnTo>
                  <a:pt x="1857965" y="21580"/>
                </a:lnTo>
                <a:lnTo>
                  <a:pt x="1900282" y="23234"/>
                </a:lnTo>
                <a:lnTo>
                  <a:pt x="1955493" y="33565"/>
                </a:lnTo>
                <a:lnTo>
                  <a:pt x="2022320" y="71014"/>
                </a:lnTo>
                <a:lnTo>
                  <a:pt x="2055393" y="92227"/>
                </a:lnTo>
                <a:lnTo>
                  <a:pt x="2091909" y="116954"/>
                </a:lnTo>
                <a:lnTo>
                  <a:pt x="2130793" y="144947"/>
                </a:lnTo>
                <a:lnTo>
                  <a:pt x="2170969" y="175952"/>
                </a:lnTo>
                <a:lnTo>
                  <a:pt x="2211359" y="209720"/>
                </a:lnTo>
                <a:lnTo>
                  <a:pt x="2250888" y="245998"/>
                </a:lnTo>
                <a:lnTo>
                  <a:pt x="2288480" y="284537"/>
                </a:lnTo>
                <a:lnTo>
                  <a:pt x="2323058" y="325084"/>
                </a:lnTo>
                <a:lnTo>
                  <a:pt x="2353545" y="367389"/>
                </a:lnTo>
                <a:lnTo>
                  <a:pt x="2377331" y="407957"/>
                </a:lnTo>
                <a:lnTo>
                  <a:pt x="2398451" y="451698"/>
                </a:lnTo>
                <a:lnTo>
                  <a:pt x="2417378" y="498036"/>
                </a:lnTo>
                <a:lnTo>
                  <a:pt x="2434579" y="546397"/>
                </a:lnTo>
                <a:lnTo>
                  <a:pt x="2450526" y="596204"/>
                </a:lnTo>
                <a:lnTo>
                  <a:pt x="2465688" y="646884"/>
                </a:lnTo>
                <a:lnTo>
                  <a:pt x="2480536" y="697859"/>
                </a:lnTo>
                <a:lnTo>
                  <a:pt x="2495540" y="748556"/>
                </a:lnTo>
                <a:lnTo>
                  <a:pt x="2511169" y="798399"/>
                </a:lnTo>
                <a:lnTo>
                  <a:pt x="2527894" y="846813"/>
                </a:lnTo>
                <a:lnTo>
                  <a:pt x="2544664" y="894356"/>
                </a:lnTo>
                <a:lnTo>
                  <a:pt x="2560395" y="941934"/>
                </a:lnTo>
                <a:lnTo>
                  <a:pt x="2575532" y="989495"/>
                </a:lnTo>
                <a:lnTo>
                  <a:pt x="2590520" y="1036986"/>
                </a:lnTo>
                <a:lnTo>
                  <a:pt x="2605804" y="1084356"/>
                </a:lnTo>
                <a:lnTo>
                  <a:pt x="2621827" y="1131551"/>
                </a:lnTo>
                <a:lnTo>
                  <a:pt x="2639036" y="1178520"/>
                </a:lnTo>
                <a:lnTo>
                  <a:pt x="2657874" y="1225209"/>
                </a:lnTo>
                <a:lnTo>
                  <a:pt x="2678787" y="1271568"/>
                </a:lnTo>
                <a:lnTo>
                  <a:pt x="2702219" y="1317542"/>
                </a:lnTo>
                <a:lnTo>
                  <a:pt x="2724726" y="1359987"/>
                </a:lnTo>
                <a:lnTo>
                  <a:pt x="2747358" y="1403735"/>
                </a:lnTo>
                <a:lnTo>
                  <a:pt x="2770527" y="1448216"/>
                </a:lnTo>
                <a:lnTo>
                  <a:pt x="2794646" y="1492859"/>
                </a:lnTo>
                <a:lnTo>
                  <a:pt x="2820128" y="1537097"/>
                </a:lnTo>
                <a:lnTo>
                  <a:pt x="2847386" y="1580358"/>
                </a:lnTo>
                <a:lnTo>
                  <a:pt x="2876831" y="1622074"/>
                </a:lnTo>
                <a:lnTo>
                  <a:pt x="2908877" y="1661675"/>
                </a:lnTo>
                <a:lnTo>
                  <a:pt x="2943936" y="1698591"/>
                </a:lnTo>
                <a:lnTo>
                  <a:pt x="2982421" y="1732253"/>
                </a:lnTo>
                <a:lnTo>
                  <a:pt x="3024743" y="1762091"/>
                </a:lnTo>
                <a:lnTo>
                  <a:pt x="3060602" y="1782863"/>
                </a:lnTo>
                <a:lnTo>
                  <a:pt x="3098396" y="1801687"/>
                </a:lnTo>
                <a:lnTo>
                  <a:pt x="3138057" y="1818707"/>
                </a:lnTo>
                <a:lnTo>
                  <a:pt x="3179520" y="1834066"/>
                </a:lnTo>
                <a:lnTo>
                  <a:pt x="3222717" y="1847906"/>
                </a:lnTo>
                <a:lnTo>
                  <a:pt x="3267581" y="1860371"/>
                </a:lnTo>
                <a:lnTo>
                  <a:pt x="3314046" y="1871603"/>
                </a:lnTo>
                <a:lnTo>
                  <a:pt x="3362045" y="1881746"/>
                </a:lnTo>
                <a:lnTo>
                  <a:pt x="3411511" y="1890941"/>
                </a:lnTo>
                <a:lnTo>
                  <a:pt x="3462378" y="1899332"/>
                </a:lnTo>
                <a:lnTo>
                  <a:pt x="3514579" y="1907063"/>
                </a:lnTo>
                <a:lnTo>
                  <a:pt x="3568047" y="1914275"/>
                </a:lnTo>
                <a:lnTo>
                  <a:pt x="3622715" y="1921111"/>
                </a:lnTo>
                <a:lnTo>
                  <a:pt x="3678517" y="1927716"/>
                </a:lnTo>
                <a:lnTo>
                  <a:pt x="3724017" y="1932380"/>
                </a:lnTo>
                <a:lnTo>
                  <a:pt x="3772571" y="1936251"/>
                </a:lnTo>
                <a:lnTo>
                  <a:pt x="3823736" y="1939395"/>
                </a:lnTo>
                <a:lnTo>
                  <a:pt x="3877066" y="1941881"/>
                </a:lnTo>
                <a:lnTo>
                  <a:pt x="3932119" y="1943775"/>
                </a:lnTo>
                <a:lnTo>
                  <a:pt x="3988450" y="1945144"/>
                </a:lnTo>
                <a:lnTo>
                  <a:pt x="4045615" y="1946056"/>
                </a:lnTo>
                <a:lnTo>
                  <a:pt x="4103171" y="1946579"/>
                </a:lnTo>
                <a:lnTo>
                  <a:pt x="4160672" y="1946778"/>
                </a:lnTo>
                <a:lnTo>
                  <a:pt x="4217676" y="1946722"/>
                </a:lnTo>
                <a:lnTo>
                  <a:pt x="4273739" y="1946477"/>
                </a:lnTo>
                <a:lnTo>
                  <a:pt x="4328416" y="1946112"/>
                </a:lnTo>
                <a:lnTo>
                  <a:pt x="4381263" y="1945692"/>
                </a:lnTo>
                <a:lnTo>
                  <a:pt x="4431837" y="1945286"/>
                </a:lnTo>
                <a:lnTo>
                  <a:pt x="4479693" y="1944961"/>
                </a:lnTo>
                <a:lnTo>
                  <a:pt x="4524387" y="1944783"/>
                </a:lnTo>
                <a:lnTo>
                  <a:pt x="4565476" y="1944821"/>
                </a:lnTo>
                <a:lnTo>
                  <a:pt x="4602515" y="1945141"/>
                </a:lnTo>
                <a:lnTo>
                  <a:pt x="4683837" y="1946054"/>
                </a:lnTo>
                <a:lnTo>
                  <a:pt x="4750011" y="1946409"/>
                </a:lnTo>
                <a:lnTo>
                  <a:pt x="4803327" y="1946358"/>
                </a:lnTo>
                <a:lnTo>
                  <a:pt x="4846070" y="1946054"/>
                </a:lnTo>
                <a:lnTo>
                  <a:pt x="4880529" y="1945648"/>
                </a:lnTo>
                <a:lnTo>
                  <a:pt x="4908990" y="1945293"/>
                </a:lnTo>
                <a:lnTo>
                  <a:pt x="4933740" y="194514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0122" y="123495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8791" y="446017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7AAF0-42FD-471D-9B0D-13697EF9FA0E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54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196" y="1232901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8" y="1136926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196" y="4309093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64" y="4268094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4921" y="2180902"/>
            <a:ext cx="4933950" cy="1946910"/>
          </a:xfrm>
          <a:custGeom>
            <a:avLst/>
            <a:gdLst/>
            <a:ahLst/>
            <a:cxnLst/>
            <a:rect l="l" t="t" r="r" b="b"/>
            <a:pathLst>
              <a:path w="4933950" h="1946910">
                <a:moveTo>
                  <a:pt x="0" y="1289"/>
                </a:moveTo>
                <a:lnTo>
                  <a:pt x="29313" y="1234"/>
                </a:lnTo>
                <a:lnTo>
                  <a:pt x="66346" y="1088"/>
                </a:lnTo>
                <a:lnTo>
                  <a:pt x="109916" y="881"/>
                </a:lnTo>
                <a:lnTo>
                  <a:pt x="158843" y="644"/>
                </a:lnTo>
                <a:lnTo>
                  <a:pt x="211948" y="408"/>
                </a:lnTo>
                <a:lnTo>
                  <a:pt x="268049" y="201"/>
                </a:lnTo>
                <a:lnTo>
                  <a:pt x="325966" y="55"/>
                </a:lnTo>
                <a:lnTo>
                  <a:pt x="384518" y="0"/>
                </a:lnTo>
                <a:lnTo>
                  <a:pt x="442525" y="65"/>
                </a:lnTo>
                <a:lnTo>
                  <a:pt x="498807" y="282"/>
                </a:lnTo>
                <a:lnTo>
                  <a:pt x="552184" y="680"/>
                </a:lnTo>
                <a:lnTo>
                  <a:pt x="601473" y="1289"/>
                </a:lnTo>
                <a:lnTo>
                  <a:pt x="656285" y="2405"/>
                </a:lnTo>
                <a:lnTo>
                  <a:pt x="708725" y="3939"/>
                </a:lnTo>
                <a:lnTo>
                  <a:pt x="759474" y="5786"/>
                </a:lnTo>
                <a:lnTo>
                  <a:pt x="809212" y="7842"/>
                </a:lnTo>
                <a:lnTo>
                  <a:pt x="858618" y="10003"/>
                </a:lnTo>
                <a:lnTo>
                  <a:pt x="908373" y="12164"/>
                </a:lnTo>
                <a:lnTo>
                  <a:pt x="959156" y="14220"/>
                </a:lnTo>
                <a:lnTo>
                  <a:pt x="1011646" y="16067"/>
                </a:lnTo>
                <a:lnTo>
                  <a:pt x="1066525" y="17600"/>
                </a:lnTo>
                <a:lnTo>
                  <a:pt x="1124472" y="18714"/>
                </a:lnTo>
                <a:lnTo>
                  <a:pt x="1172458" y="19143"/>
                </a:lnTo>
                <a:lnTo>
                  <a:pt x="1224020" y="19151"/>
                </a:lnTo>
                <a:lnTo>
                  <a:pt x="1278347" y="18833"/>
                </a:lnTo>
                <a:lnTo>
                  <a:pt x="1334631" y="18286"/>
                </a:lnTo>
                <a:lnTo>
                  <a:pt x="1392061" y="17604"/>
                </a:lnTo>
                <a:lnTo>
                  <a:pt x="1449829" y="16882"/>
                </a:lnTo>
                <a:lnTo>
                  <a:pt x="1507126" y="16215"/>
                </a:lnTo>
                <a:lnTo>
                  <a:pt x="1563141" y="15700"/>
                </a:lnTo>
                <a:lnTo>
                  <a:pt x="1617066" y="15430"/>
                </a:lnTo>
                <a:lnTo>
                  <a:pt x="1668091" y="15501"/>
                </a:lnTo>
                <a:lnTo>
                  <a:pt x="1715406" y="16009"/>
                </a:lnTo>
                <a:lnTo>
                  <a:pt x="1758202" y="17048"/>
                </a:lnTo>
                <a:lnTo>
                  <a:pt x="1795671" y="18714"/>
                </a:lnTo>
                <a:lnTo>
                  <a:pt x="1857965" y="21580"/>
                </a:lnTo>
                <a:lnTo>
                  <a:pt x="1900282" y="23234"/>
                </a:lnTo>
                <a:lnTo>
                  <a:pt x="1955493" y="33565"/>
                </a:lnTo>
                <a:lnTo>
                  <a:pt x="2022320" y="71014"/>
                </a:lnTo>
                <a:lnTo>
                  <a:pt x="2055393" y="92227"/>
                </a:lnTo>
                <a:lnTo>
                  <a:pt x="2091909" y="116954"/>
                </a:lnTo>
                <a:lnTo>
                  <a:pt x="2130793" y="144947"/>
                </a:lnTo>
                <a:lnTo>
                  <a:pt x="2170969" y="175952"/>
                </a:lnTo>
                <a:lnTo>
                  <a:pt x="2211359" y="209720"/>
                </a:lnTo>
                <a:lnTo>
                  <a:pt x="2250888" y="245998"/>
                </a:lnTo>
                <a:lnTo>
                  <a:pt x="2288480" y="284537"/>
                </a:lnTo>
                <a:lnTo>
                  <a:pt x="2323058" y="325084"/>
                </a:lnTo>
                <a:lnTo>
                  <a:pt x="2353545" y="367389"/>
                </a:lnTo>
                <a:lnTo>
                  <a:pt x="2377331" y="407957"/>
                </a:lnTo>
                <a:lnTo>
                  <a:pt x="2398451" y="451698"/>
                </a:lnTo>
                <a:lnTo>
                  <a:pt x="2417378" y="498036"/>
                </a:lnTo>
                <a:lnTo>
                  <a:pt x="2434579" y="546397"/>
                </a:lnTo>
                <a:lnTo>
                  <a:pt x="2450526" y="596204"/>
                </a:lnTo>
                <a:lnTo>
                  <a:pt x="2465688" y="646884"/>
                </a:lnTo>
                <a:lnTo>
                  <a:pt x="2480536" y="697859"/>
                </a:lnTo>
                <a:lnTo>
                  <a:pt x="2495540" y="748556"/>
                </a:lnTo>
                <a:lnTo>
                  <a:pt x="2511169" y="798399"/>
                </a:lnTo>
                <a:lnTo>
                  <a:pt x="2527894" y="846813"/>
                </a:lnTo>
                <a:lnTo>
                  <a:pt x="2544664" y="894356"/>
                </a:lnTo>
                <a:lnTo>
                  <a:pt x="2560395" y="941934"/>
                </a:lnTo>
                <a:lnTo>
                  <a:pt x="2575532" y="989495"/>
                </a:lnTo>
                <a:lnTo>
                  <a:pt x="2590520" y="1036986"/>
                </a:lnTo>
                <a:lnTo>
                  <a:pt x="2605804" y="1084356"/>
                </a:lnTo>
                <a:lnTo>
                  <a:pt x="2621827" y="1131551"/>
                </a:lnTo>
                <a:lnTo>
                  <a:pt x="2639036" y="1178520"/>
                </a:lnTo>
                <a:lnTo>
                  <a:pt x="2657874" y="1225209"/>
                </a:lnTo>
                <a:lnTo>
                  <a:pt x="2678787" y="1271568"/>
                </a:lnTo>
                <a:lnTo>
                  <a:pt x="2702219" y="1317542"/>
                </a:lnTo>
                <a:lnTo>
                  <a:pt x="2724726" y="1359987"/>
                </a:lnTo>
                <a:lnTo>
                  <a:pt x="2747358" y="1403735"/>
                </a:lnTo>
                <a:lnTo>
                  <a:pt x="2770527" y="1448216"/>
                </a:lnTo>
                <a:lnTo>
                  <a:pt x="2794646" y="1492859"/>
                </a:lnTo>
                <a:lnTo>
                  <a:pt x="2820128" y="1537097"/>
                </a:lnTo>
                <a:lnTo>
                  <a:pt x="2847386" y="1580358"/>
                </a:lnTo>
                <a:lnTo>
                  <a:pt x="2876831" y="1622074"/>
                </a:lnTo>
                <a:lnTo>
                  <a:pt x="2908877" y="1661675"/>
                </a:lnTo>
                <a:lnTo>
                  <a:pt x="2943936" y="1698591"/>
                </a:lnTo>
                <a:lnTo>
                  <a:pt x="2982421" y="1732253"/>
                </a:lnTo>
                <a:lnTo>
                  <a:pt x="3024743" y="1762091"/>
                </a:lnTo>
                <a:lnTo>
                  <a:pt x="3060602" y="1782863"/>
                </a:lnTo>
                <a:lnTo>
                  <a:pt x="3098396" y="1801687"/>
                </a:lnTo>
                <a:lnTo>
                  <a:pt x="3138057" y="1818707"/>
                </a:lnTo>
                <a:lnTo>
                  <a:pt x="3179520" y="1834066"/>
                </a:lnTo>
                <a:lnTo>
                  <a:pt x="3222717" y="1847906"/>
                </a:lnTo>
                <a:lnTo>
                  <a:pt x="3267581" y="1860371"/>
                </a:lnTo>
                <a:lnTo>
                  <a:pt x="3314046" y="1871603"/>
                </a:lnTo>
                <a:lnTo>
                  <a:pt x="3362045" y="1881746"/>
                </a:lnTo>
                <a:lnTo>
                  <a:pt x="3411511" y="1890941"/>
                </a:lnTo>
                <a:lnTo>
                  <a:pt x="3462378" y="1899332"/>
                </a:lnTo>
                <a:lnTo>
                  <a:pt x="3514579" y="1907063"/>
                </a:lnTo>
                <a:lnTo>
                  <a:pt x="3568047" y="1914275"/>
                </a:lnTo>
                <a:lnTo>
                  <a:pt x="3622715" y="1921111"/>
                </a:lnTo>
                <a:lnTo>
                  <a:pt x="3678517" y="1927716"/>
                </a:lnTo>
                <a:lnTo>
                  <a:pt x="3724017" y="1932380"/>
                </a:lnTo>
                <a:lnTo>
                  <a:pt x="3772571" y="1936251"/>
                </a:lnTo>
                <a:lnTo>
                  <a:pt x="3823736" y="1939395"/>
                </a:lnTo>
                <a:lnTo>
                  <a:pt x="3877066" y="1941881"/>
                </a:lnTo>
                <a:lnTo>
                  <a:pt x="3932119" y="1943775"/>
                </a:lnTo>
                <a:lnTo>
                  <a:pt x="3988450" y="1945144"/>
                </a:lnTo>
                <a:lnTo>
                  <a:pt x="4045615" y="1946056"/>
                </a:lnTo>
                <a:lnTo>
                  <a:pt x="4103171" y="1946579"/>
                </a:lnTo>
                <a:lnTo>
                  <a:pt x="4160672" y="1946778"/>
                </a:lnTo>
                <a:lnTo>
                  <a:pt x="4217676" y="1946722"/>
                </a:lnTo>
                <a:lnTo>
                  <a:pt x="4273739" y="1946477"/>
                </a:lnTo>
                <a:lnTo>
                  <a:pt x="4328416" y="1946112"/>
                </a:lnTo>
                <a:lnTo>
                  <a:pt x="4381263" y="1945692"/>
                </a:lnTo>
                <a:lnTo>
                  <a:pt x="4431837" y="1945286"/>
                </a:lnTo>
                <a:lnTo>
                  <a:pt x="4479693" y="1944961"/>
                </a:lnTo>
                <a:lnTo>
                  <a:pt x="4524387" y="1944783"/>
                </a:lnTo>
                <a:lnTo>
                  <a:pt x="4565476" y="1944821"/>
                </a:lnTo>
                <a:lnTo>
                  <a:pt x="4602515" y="1945141"/>
                </a:lnTo>
                <a:lnTo>
                  <a:pt x="4683837" y="1946054"/>
                </a:lnTo>
                <a:lnTo>
                  <a:pt x="4750011" y="1946409"/>
                </a:lnTo>
                <a:lnTo>
                  <a:pt x="4803327" y="1946358"/>
                </a:lnTo>
                <a:lnTo>
                  <a:pt x="4846070" y="1946054"/>
                </a:lnTo>
                <a:lnTo>
                  <a:pt x="4880529" y="1945648"/>
                </a:lnTo>
                <a:lnTo>
                  <a:pt x="4908990" y="1945293"/>
                </a:lnTo>
                <a:lnTo>
                  <a:pt x="4933740" y="194514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0122" y="123495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8791" y="4460175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1066008" y="1628877"/>
            <a:ext cx="7011982" cy="772005"/>
          </a:xfrm>
          <a:prstGeom prst="rect">
            <a:avLst/>
          </a:prstGeom>
        </p:spPr>
        <p:txBody>
          <a:bodyPr vert="horz" wrap="square" lIns="0" tIns="27939" rIns="0" bIns="0" rtlCol="0" anchor="b" anchorCtr="0">
            <a:spAutoFit/>
          </a:bodyPr>
          <a:lstStyle/>
          <a:p>
            <a:pPr marL="4798695" marR="5080">
              <a:lnSpc>
                <a:spcPts val="2850"/>
              </a:lnSpc>
              <a:spcBef>
                <a:spcPts val="219"/>
              </a:spcBef>
            </a:pPr>
            <a:r>
              <a:rPr spc="-5" dirty="0"/>
              <a:t>Bad</a:t>
            </a:r>
            <a:r>
              <a:rPr spc="-95" dirty="0"/>
              <a:t> </a:t>
            </a:r>
            <a:r>
              <a:rPr spc="-5" dirty="0"/>
              <a:t>initialization  </a:t>
            </a:r>
            <a:r>
              <a:rPr dirty="0"/>
              <a:t>a </a:t>
            </a:r>
            <a:r>
              <a:rPr spc="-5" dirty="0"/>
              <a:t>prime</a:t>
            </a:r>
            <a:r>
              <a:rPr spc="-85" dirty="0"/>
              <a:t> </a:t>
            </a:r>
            <a:r>
              <a:rPr dirty="0"/>
              <a:t>suspect</a:t>
            </a:r>
          </a:p>
        </p:txBody>
      </p:sp>
      <p:sp>
        <p:nvSpPr>
          <p:cNvPr id="10" name="object 10"/>
          <p:cNvSpPr/>
          <p:nvPr/>
        </p:nvSpPr>
        <p:spPr>
          <a:xfrm>
            <a:off x="4048792" y="1868424"/>
            <a:ext cx="1600200" cy="227965"/>
          </a:xfrm>
          <a:custGeom>
            <a:avLst/>
            <a:gdLst/>
            <a:ahLst/>
            <a:cxnLst/>
            <a:rect l="l" t="t" r="r" b="b"/>
            <a:pathLst>
              <a:path w="1600200" h="227965">
                <a:moveTo>
                  <a:pt x="1599721" y="0"/>
                </a:moveTo>
                <a:lnTo>
                  <a:pt x="0" y="22745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5993" y="2080302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5024" y="31149"/>
                </a:moveTo>
                <a:lnTo>
                  <a:pt x="0" y="21659"/>
                </a:lnTo>
                <a:lnTo>
                  <a:pt x="40599" y="0"/>
                </a:lnTo>
                <a:lnTo>
                  <a:pt x="45024" y="311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5993" y="2080302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0599" y="0"/>
                </a:moveTo>
                <a:lnTo>
                  <a:pt x="0" y="21659"/>
                </a:lnTo>
                <a:lnTo>
                  <a:pt x="45024" y="31149"/>
                </a:lnTo>
                <a:lnTo>
                  <a:pt x="4059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883F1-641B-4959-AA5A-7145CE5F4448}" type="slidenum">
              <a:rPr lang="de-DE" smtClean="0"/>
              <a:pPr/>
              <a:t>72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2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821" y="1526398"/>
            <a:ext cx="4819907" cy="3805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199" y="975532"/>
            <a:ext cx="478282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Monitor </a:t>
            </a:r>
            <a:r>
              <a:rPr spc="-5" dirty="0">
                <a:solidFill>
                  <a:srgbClr val="000000"/>
                </a:solidFill>
              </a:rPr>
              <a:t>and </a:t>
            </a:r>
            <a:r>
              <a:rPr dirty="0">
                <a:solidFill>
                  <a:srgbClr val="000000"/>
                </a:solidFill>
              </a:rPr>
              <a:t>visualize </a:t>
            </a:r>
            <a:r>
              <a:rPr spc="-5" dirty="0">
                <a:solidFill>
                  <a:srgbClr val="000000"/>
                </a:solidFill>
              </a:rPr>
              <a:t>the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accuracy:</a:t>
            </a:r>
          </a:p>
        </p:txBody>
      </p:sp>
      <p:sp>
        <p:nvSpPr>
          <p:cNvPr id="4" name="object 4"/>
          <p:cNvSpPr/>
          <p:nvPr/>
        </p:nvSpPr>
        <p:spPr>
          <a:xfrm>
            <a:off x="4261616" y="2446471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79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0618" y="2350499"/>
            <a:ext cx="81999" cy="10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20618" y="3950745"/>
            <a:ext cx="81999" cy="10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28985" y="2871351"/>
            <a:ext cx="3782060" cy="19877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big gap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overfitting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=&gt;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increase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regularization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strength?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</a:pP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no</a:t>
            </a:r>
            <a:r>
              <a:rPr spc="-1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gap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spc="-5" dirty="0">
                <a:solidFill>
                  <a:srgbClr val="38751C"/>
                </a:solidFill>
                <a:latin typeface="Arial"/>
                <a:cs typeface="Arial"/>
              </a:rPr>
              <a:t>=&gt; increase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model</a:t>
            </a:r>
            <a:r>
              <a:rPr sz="18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8751C"/>
                </a:solidFill>
                <a:latin typeface="Arial"/>
                <a:cs typeface="Arial"/>
              </a:rPr>
              <a:t>capacity?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41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201" y="975532"/>
            <a:ext cx="7319009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Track the </a:t>
            </a:r>
            <a:r>
              <a:rPr dirty="0">
                <a:solidFill>
                  <a:srgbClr val="000000"/>
                </a:solidFill>
              </a:rPr>
              <a:t>ratio </a:t>
            </a:r>
            <a:r>
              <a:rPr spc="-5" dirty="0">
                <a:solidFill>
                  <a:srgbClr val="000000"/>
                </a:solidFill>
              </a:rPr>
              <a:t>of weight updates </a:t>
            </a:r>
            <a:r>
              <a:rPr dirty="0">
                <a:solidFill>
                  <a:srgbClr val="000000"/>
                </a:solidFill>
              </a:rPr>
              <a:t>/ </a:t>
            </a:r>
            <a:r>
              <a:rPr spc="-5" dirty="0">
                <a:solidFill>
                  <a:srgbClr val="000000"/>
                </a:solidFill>
              </a:rPr>
              <a:t>weight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magnitudes: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800" y="4713570"/>
            <a:ext cx="75164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ratio </a:t>
            </a:r>
            <a:r>
              <a:rPr sz="1800" spc="-5" dirty="0">
                <a:latin typeface="Arial"/>
                <a:cs typeface="Arial"/>
              </a:rPr>
              <a:t>between the updates and </a:t>
            </a:r>
            <a:r>
              <a:rPr sz="1800" dirty="0">
                <a:latin typeface="Arial"/>
                <a:cs typeface="Arial"/>
              </a:rPr>
              <a:t>values: ~ </a:t>
            </a:r>
            <a:r>
              <a:rPr sz="1800" spc="-5" dirty="0">
                <a:latin typeface="Arial"/>
                <a:cs typeface="Arial"/>
              </a:rPr>
              <a:t>0.0002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0.02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0.01 </a:t>
            </a:r>
            <a:r>
              <a:rPr sz="1800" dirty="0">
                <a:latin typeface="Arial"/>
                <a:cs typeface="Arial"/>
              </a:rPr>
              <a:t>(about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okay)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want </a:t>
            </a:r>
            <a:r>
              <a:rPr sz="1800" b="1" dirty="0">
                <a:latin typeface="Arial"/>
                <a:cs typeface="Arial"/>
              </a:rPr>
              <a:t>this to </a:t>
            </a:r>
            <a:r>
              <a:rPr sz="1800" b="1" spc="-5" dirty="0">
                <a:latin typeface="Arial"/>
                <a:cs typeface="Arial"/>
              </a:rPr>
              <a:t>be somewhere around 0.001 or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6849" y="1854900"/>
            <a:ext cx="6210287" cy="236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74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3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68" y="649195"/>
            <a:ext cx="8116000" cy="5654753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469900" indent="-355600">
              <a:spcBef>
                <a:spcPts val="1595"/>
              </a:spcBef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b="1" spc="-5" dirty="0" smtClean="0">
                <a:latin typeface="Arial"/>
                <a:cs typeface="Arial"/>
              </a:rPr>
              <a:t>Activation Functions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5" dirty="0" smtClean="0">
                <a:latin typeface="Arial"/>
                <a:cs typeface="Arial"/>
              </a:rPr>
              <a:t>Data </a:t>
            </a:r>
            <a:r>
              <a:rPr spc="-10" dirty="0" smtClean="0">
                <a:latin typeface="Arial"/>
                <a:cs typeface="Arial"/>
              </a:rPr>
              <a:t>Preprocessing </a:t>
            </a:r>
            <a:endParaRPr lang="de-DE" spc="-10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spc="-10"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 smtClean="0">
                <a:latin typeface="Arial"/>
                <a:cs typeface="Arial"/>
              </a:rPr>
              <a:t>Weight </a:t>
            </a:r>
            <a:r>
              <a:rPr spc="-5" dirty="0">
                <a:latin typeface="Arial"/>
                <a:cs typeface="Arial"/>
              </a:rPr>
              <a:t>Initialization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>
                <a:latin typeface="Arial"/>
                <a:cs typeface="Arial"/>
              </a:rPr>
              <a:t>Batch </a:t>
            </a:r>
            <a:r>
              <a:rPr spc="-5" dirty="0">
                <a:latin typeface="Arial"/>
                <a:cs typeface="Arial"/>
              </a:rPr>
              <a:t>Normalization</a:t>
            </a:r>
            <a:r>
              <a:rPr spc="30" dirty="0">
                <a:latin typeface="Arial"/>
                <a:cs typeface="Arial"/>
              </a:rPr>
              <a:t> </a:t>
            </a:r>
            <a:r>
              <a:rPr lang="de-DE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spc="-10" dirty="0" smtClean="0">
                <a:latin typeface="Arial"/>
                <a:cs typeface="Arial"/>
              </a:rPr>
              <a:t>Babysitting </a:t>
            </a:r>
            <a:r>
              <a:rPr spc="-5" dirty="0" smtClean="0">
                <a:latin typeface="Arial"/>
                <a:cs typeface="Arial"/>
              </a:rPr>
              <a:t>the Learning</a:t>
            </a:r>
            <a:r>
              <a:rPr spc="-25" dirty="0" smtClean="0">
                <a:latin typeface="Arial"/>
                <a:cs typeface="Arial"/>
              </a:rPr>
              <a:t> </a:t>
            </a:r>
            <a:r>
              <a:rPr spc="-5" dirty="0" smtClean="0">
                <a:latin typeface="Arial"/>
                <a:cs typeface="Arial"/>
              </a:rPr>
              <a:t>process</a:t>
            </a: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dirty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b="1" spc="-5" dirty="0" err="1">
                <a:latin typeface="Arial"/>
                <a:cs typeface="Arial"/>
              </a:rPr>
              <a:t>Hyperparameter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 smtClean="0">
                <a:latin typeface="Arial"/>
                <a:cs typeface="Arial"/>
              </a:rPr>
              <a:t>Optimization</a:t>
            </a:r>
            <a:endParaRPr lang="de-DE" b="1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endParaRPr lang="de-DE" spc="-5" dirty="0" smtClean="0">
              <a:latin typeface="Arial"/>
              <a:cs typeface="Arial"/>
            </a:endParaRPr>
          </a:p>
          <a:p>
            <a:pPr marL="469900" indent="-355600">
              <a:buChar char="-"/>
              <a:tabLst>
                <a:tab pos="469265" algn="l"/>
                <a:tab pos="469900" algn="l"/>
              </a:tabLst>
            </a:pPr>
            <a:r>
              <a:rPr lang="de-DE" dirty="0" smtClean="0">
                <a:latin typeface="Arial"/>
                <a:cs typeface="Arial"/>
              </a:rPr>
              <a:t>The „Deep“ Learning</a:t>
            </a:r>
            <a:endParaRPr dirty="0">
              <a:latin typeface="Arial"/>
              <a:cs typeface="Arial"/>
            </a:endParaRPr>
          </a:p>
          <a:p>
            <a:pPr marL="469265">
              <a:spcBef>
                <a:spcPts val="40"/>
              </a:spcBef>
            </a:pPr>
            <a:r>
              <a:rPr lang="de-DE" sz="20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75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394842" y="157594"/>
            <a:ext cx="722376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i="0">
                <a:solidFill>
                  <a:schemeClr val="hlink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Agenda: Training Neural Networks</a:t>
            </a:r>
            <a:endParaRPr lang="de-DE" kern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6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624" y="1486414"/>
            <a:ext cx="6652259" cy="6350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spc="-5" dirty="0">
                <a:solidFill>
                  <a:srgbClr val="000000"/>
                </a:solidFill>
              </a:rPr>
              <a:t>Hyperparameter</a:t>
            </a:r>
            <a:r>
              <a:rPr sz="4000" spc="-90" dirty="0">
                <a:solidFill>
                  <a:srgbClr val="000000"/>
                </a:solidFill>
              </a:rPr>
              <a:t> </a:t>
            </a:r>
            <a:r>
              <a:rPr sz="4000" spc="-5" dirty="0">
                <a:solidFill>
                  <a:srgbClr val="000000"/>
                </a:solidFill>
              </a:rPr>
              <a:t>Optimization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F955E-51F6-417C-A5F9-87EFBD89665D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74374"/>
            <a:ext cx="5905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7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24" y="1192408"/>
            <a:ext cx="459613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5" dirty="0">
                <a:solidFill>
                  <a:srgbClr val="000000"/>
                </a:solidFill>
              </a:rPr>
              <a:t>Cross-validation</a:t>
            </a:r>
            <a:r>
              <a:rPr sz="3000" b="1" spc="-85" dirty="0">
                <a:solidFill>
                  <a:srgbClr val="000000"/>
                </a:solidFill>
              </a:rPr>
              <a:t> </a:t>
            </a:r>
            <a:r>
              <a:rPr sz="3000" b="1" spc="-5" dirty="0">
                <a:solidFill>
                  <a:srgbClr val="000000"/>
                </a:solidFill>
              </a:rPr>
              <a:t>strategy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926" y="1928880"/>
            <a:ext cx="708342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coarse </a:t>
            </a:r>
            <a:r>
              <a:rPr b="1" dirty="0">
                <a:latin typeface="Arial"/>
                <a:cs typeface="Arial"/>
              </a:rPr>
              <a:t>-&gt; fine </a:t>
            </a:r>
            <a:r>
              <a:rPr dirty="0">
                <a:latin typeface="Arial"/>
                <a:cs typeface="Arial"/>
              </a:rPr>
              <a:t>cross-validation </a:t>
            </a:r>
            <a:r>
              <a:rPr spc="-5" dirty="0">
                <a:latin typeface="Arial"/>
                <a:cs typeface="Arial"/>
              </a:rPr>
              <a:t>in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stages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2165"/>
              </a:spcBef>
            </a:pPr>
            <a:r>
              <a:rPr sz="1800" b="1" spc="-5" dirty="0">
                <a:latin typeface="Arial"/>
                <a:cs typeface="Arial"/>
              </a:rPr>
              <a:t>First stage</a:t>
            </a:r>
            <a:r>
              <a:rPr sz="1800" spc="-5" dirty="0">
                <a:latin typeface="Arial"/>
                <a:cs typeface="Arial"/>
              </a:rPr>
              <a:t>: only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few epochs to get </a:t>
            </a:r>
            <a:r>
              <a:rPr sz="1800" dirty="0">
                <a:latin typeface="Arial"/>
                <a:cs typeface="Arial"/>
              </a:rPr>
              <a:t>rough </a:t>
            </a:r>
            <a:r>
              <a:rPr sz="1800" spc="-5" dirty="0">
                <a:latin typeface="Arial"/>
                <a:cs typeface="Arial"/>
              </a:rPr>
              <a:t>idea of what params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work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Second </a:t>
            </a:r>
            <a:r>
              <a:rPr sz="1800" b="1" dirty="0">
                <a:latin typeface="Arial"/>
                <a:cs typeface="Arial"/>
              </a:rPr>
              <a:t>stage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longer </a:t>
            </a:r>
            <a:r>
              <a:rPr sz="1800" dirty="0">
                <a:latin typeface="Arial"/>
                <a:cs typeface="Arial"/>
              </a:rPr>
              <a:t>running </a:t>
            </a:r>
            <a:r>
              <a:rPr sz="1800" spc="-5" dirty="0">
                <a:latin typeface="Arial"/>
                <a:cs typeface="Arial"/>
              </a:rPr>
              <a:t>time, finer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… (repeat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necessary)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048" y="4419001"/>
            <a:ext cx="520954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Tip for detecting explosions in 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solver: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If the </a:t>
            </a:r>
            <a:r>
              <a:rPr sz="1800" dirty="0">
                <a:latin typeface="Arial"/>
                <a:cs typeface="Arial"/>
              </a:rPr>
              <a:t>cost </a:t>
            </a:r>
            <a:r>
              <a:rPr sz="1800" spc="-5" dirty="0">
                <a:latin typeface="Arial"/>
                <a:cs typeface="Arial"/>
              </a:rPr>
              <a:t>is ever </a:t>
            </a:r>
            <a:r>
              <a:rPr sz="1800" dirty="0">
                <a:latin typeface="Arial"/>
                <a:cs typeface="Arial"/>
              </a:rPr>
              <a:t>&gt; 3 * </a:t>
            </a:r>
            <a:r>
              <a:rPr sz="1800" spc="-5" dirty="0">
                <a:latin typeface="Arial"/>
                <a:cs typeface="Arial"/>
              </a:rPr>
              <a:t>original </a:t>
            </a:r>
            <a:r>
              <a:rPr sz="1800" dirty="0">
                <a:latin typeface="Arial"/>
                <a:cs typeface="Arial"/>
              </a:rPr>
              <a:t>cost, </a:t>
            </a:r>
            <a:r>
              <a:rPr sz="1800" spc="-5" dirty="0">
                <a:latin typeface="Arial"/>
                <a:cs typeface="Arial"/>
              </a:rPr>
              <a:t>break out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early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2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1400" y="1344849"/>
            <a:ext cx="6638611" cy="1932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7548" y="3467796"/>
            <a:ext cx="5333989" cy="18383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7799" y="4893616"/>
            <a:ext cx="861694" cy="0"/>
          </a:xfrm>
          <a:custGeom>
            <a:avLst/>
            <a:gdLst/>
            <a:ahLst/>
            <a:cxnLst/>
            <a:rect l="l" t="t" r="r" b="b"/>
            <a:pathLst>
              <a:path w="861694">
                <a:moveTo>
                  <a:pt x="0" y="0"/>
                </a:moveTo>
                <a:lnTo>
                  <a:pt x="861298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9574" y="4852641"/>
            <a:ext cx="105499" cy="81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4223" y="4556101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30371" y="4797969"/>
            <a:ext cx="5382260" cy="182245"/>
          </a:xfrm>
          <a:custGeom>
            <a:avLst/>
            <a:gdLst/>
            <a:ahLst/>
            <a:cxnLst/>
            <a:rect l="l" t="t" r="r" b="b"/>
            <a:pathLst>
              <a:path w="5382259" h="182245">
                <a:moveTo>
                  <a:pt x="0" y="0"/>
                </a:moveTo>
                <a:lnTo>
                  <a:pt x="5381689" y="0"/>
                </a:lnTo>
                <a:lnTo>
                  <a:pt x="5381689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9616" y="4474044"/>
            <a:ext cx="5382260" cy="182245"/>
          </a:xfrm>
          <a:custGeom>
            <a:avLst/>
            <a:gdLst/>
            <a:ahLst/>
            <a:cxnLst/>
            <a:rect l="l" t="t" r="r" b="b"/>
            <a:pathLst>
              <a:path w="5382259" h="182245">
                <a:moveTo>
                  <a:pt x="0" y="0"/>
                </a:moveTo>
                <a:lnTo>
                  <a:pt x="5381694" y="0"/>
                </a:lnTo>
                <a:lnTo>
                  <a:pt x="5381694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9616" y="3492996"/>
            <a:ext cx="5382260" cy="182245"/>
          </a:xfrm>
          <a:custGeom>
            <a:avLst/>
            <a:gdLst/>
            <a:ahLst/>
            <a:cxnLst/>
            <a:rect l="l" t="t" r="r" b="b"/>
            <a:pathLst>
              <a:path w="5382259" h="182244">
                <a:moveTo>
                  <a:pt x="0" y="0"/>
                </a:moveTo>
                <a:lnTo>
                  <a:pt x="5381694" y="0"/>
                </a:lnTo>
                <a:lnTo>
                  <a:pt x="5381694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4418" y="1782598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17144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8445" y="1741610"/>
            <a:ext cx="105499" cy="81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8249" y="857250"/>
            <a:ext cx="8318500" cy="869950"/>
          </a:xfrm>
          <a:prstGeom prst="rect">
            <a:avLst/>
          </a:prstGeom>
        </p:spPr>
        <p:txBody>
          <a:bodyPr vert="horz" wrap="square" lIns="0" tIns="68580" rIns="0" bIns="0" rtlCol="0" anchor="b" anchorCtr="0">
            <a:spAutoFit/>
          </a:bodyPr>
          <a:lstStyle/>
          <a:p>
            <a:pPr marL="12700">
              <a:spcBef>
                <a:spcPts val="540"/>
              </a:spcBef>
              <a:tabLst>
                <a:tab pos="4480560" algn="l"/>
              </a:tabLst>
            </a:pPr>
            <a:r>
              <a:rPr spc="-5" dirty="0">
                <a:solidFill>
                  <a:srgbClr val="000000"/>
                </a:solidFill>
              </a:rPr>
              <a:t>For example: </a:t>
            </a:r>
            <a:r>
              <a:rPr dirty="0">
                <a:solidFill>
                  <a:srgbClr val="000000"/>
                </a:solidFill>
              </a:rPr>
              <a:t>run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coarse search	</a:t>
            </a:r>
            <a:r>
              <a:rPr spc="-5" dirty="0">
                <a:solidFill>
                  <a:srgbClr val="000000"/>
                </a:solidFill>
              </a:rPr>
              <a:t>for </a:t>
            </a:r>
            <a:r>
              <a:rPr dirty="0">
                <a:solidFill>
                  <a:srgbClr val="000000"/>
                </a:solidFill>
              </a:rPr>
              <a:t>5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epochs</a:t>
            </a:r>
          </a:p>
          <a:p>
            <a:pPr marL="5039360">
              <a:spcBef>
                <a:spcPts val="445"/>
              </a:spcBef>
            </a:pPr>
            <a:r>
              <a:rPr spc="-5" dirty="0"/>
              <a:t>note it’s best to</a:t>
            </a:r>
            <a:r>
              <a:rPr spc="-85" dirty="0"/>
              <a:t> </a:t>
            </a:r>
            <a:r>
              <a:rPr spc="-5" dirty="0"/>
              <a:t>optimize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05143" y="168338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in log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space!</a:t>
            </a:r>
            <a:endParaRPr>
              <a:latin typeface="Arial"/>
              <a:cs typeface="Arial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81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01" y="1039384"/>
            <a:ext cx="385381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Now </a:t>
            </a:r>
            <a:r>
              <a:rPr sz="3000" dirty="0">
                <a:solidFill>
                  <a:srgbClr val="000000"/>
                </a:solidFill>
              </a:rPr>
              <a:t>run </a:t>
            </a:r>
            <a:r>
              <a:rPr sz="3000" spc="-5" dirty="0">
                <a:solidFill>
                  <a:srgbClr val="000000"/>
                </a:solidFill>
              </a:rPr>
              <a:t>finer</a:t>
            </a:r>
            <a:r>
              <a:rPr sz="3000" spc="-10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search...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932250" y="1832998"/>
            <a:ext cx="6638611" cy="1932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550" y="2456248"/>
            <a:ext cx="7363459" cy="1589405"/>
          </a:xfrm>
          <a:custGeom>
            <a:avLst/>
            <a:gdLst/>
            <a:ahLst/>
            <a:cxnLst/>
            <a:rect l="l" t="t" r="r" b="b"/>
            <a:pathLst>
              <a:path w="7363459" h="1589405">
                <a:moveTo>
                  <a:pt x="0" y="0"/>
                </a:moveTo>
                <a:lnTo>
                  <a:pt x="7363185" y="0"/>
                </a:lnTo>
                <a:lnTo>
                  <a:pt x="7363185" y="1589396"/>
                </a:lnTo>
                <a:lnTo>
                  <a:pt x="0" y="1589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8843" y="1669450"/>
            <a:ext cx="4577080" cy="1589405"/>
          </a:xfrm>
          <a:custGeom>
            <a:avLst/>
            <a:gdLst/>
            <a:ahLst/>
            <a:cxnLst/>
            <a:rect l="l" t="t" r="r" b="b"/>
            <a:pathLst>
              <a:path w="4577080" h="1589405">
                <a:moveTo>
                  <a:pt x="0" y="0"/>
                </a:moveTo>
                <a:lnTo>
                  <a:pt x="4576790" y="0"/>
                </a:lnTo>
                <a:lnTo>
                  <a:pt x="4576790" y="1589396"/>
                </a:lnTo>
                <a:lnTo>
                  <a:pt x="0" y="1589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6013" y="1891047"/>
            <a:ext cx="2260770" cy="565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4395" y="2188147"/>
            <a:ext cx="1791335" cy="0"/>
          </a:xfrm>
          <a:custGeom>
            <a:avLst/>
            <a:gdLst/>
            <a:ahLst/>
            <a:cxnLst/>
            <a:rect l="l" t="t" r="r" b="b"/>
            <a:pathLst>
              <a:path w="1791335">
                <a:moveTo>
                  <a:pt x="0" y="0"/>
                </a:moveTo>
                <a:lnTo>
                  <a:pt x="1790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5866" y="2147159"/>
            <a:ext cx="105499" cy="8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29691" y="1823210"/>
            <a:ext cx="1003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adjust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6720" y="2582771"/>
            <a:ext cx="4316566" cy="2815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7747" y="2578598"/>
            <a:ext cx="4481195" cy="182245"/>
          </a:xfrm>
          <a:custGeom>
            <a:avLst/>
            <a:gdLst/>
            <a:ahLst/>
            <a:cxnLst/>
            <a:rect l="l" t="t" r="r" b="b"/>
            <a:pathLst>
              <a:path w="4481195" h="182244">
                <a:moveTo>
                  <a:pt x="0" y="0"/>
                </a:moveTo>
                <a:lnTo>
                  <a:pt x="4481090" y="0"/>
                </a:lnTo>
                <a:lnTo>
                  <a:pt x="4481090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77747" y="3483421"/>
            <a:ext cx="4481195" cy="239395"/>
          </a:xfrm>
          <a:custGeom>
            <a:avLst/>
            <a:gdLst/>
            <a:ahLst/>
            <a:cxnLst/>
            <a:rect l="l" t="t" r="r" b="b"/>
            <a:pathLst>
              <a:path w="4481195" h="239394">
                <a:moveTo>
                  <a:pt x="0" y="0"/>
                </a:moveTo>
                <a:lnTo>
                  <a:pt x="4481090" y="0"/>
                </a:lnTo>
                <a:lnTo>
                  <a:pt x="4481090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7747" y="4371220"/>
            <a:ext cx="4481195" cy="132715"/>
          </a:xfrm>
          <a:custGeom>
            <a:avLst/>
            <a:gdLst/>
            <a:ahLst/>
            <a:cxnLst/>
            <a:rect l="l" t="t" r="r" b="b"/>
            <a:pathLst>
              <a:path w="4481195" h="132714">
                <a:moveTo>
                  <a:pt x="0" y="0"/>
                </a:moveTo>
                <a:lnTo>
                  <a:pt x="4481090" y="0"/>
                </a:lnTo>
                <a:lnTo>
                  <a:pt x="4481090" y="132299"/>
                </a:lnTo>
                <a:lnTo>
                  <a:pt x="0" y="132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86065" y="3096658"/>
            <a:ext cx="1912620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53% </a:t>
            </a:r>
            <a:r>
              <a:rPr sz="1400" dirty="0">
                <a:latin typeface="Arial"/>
                <a:cs typeface="Arial"/>
              </a:rPr>
              <a:t>- relatively </a:t>
            </a:r>
            <a:r>
              <a:rPr sz="1400" spc="-5" dirty="0">
                <a:latin typeface="Arial"/>
                <a:cs typeface="Arial"/>
              </a:rPr>
              <a:t>good  for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2-layer neural net  with 50 hidden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79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7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05584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Activation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Functions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481598" y="4055878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Sigmoid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017" y="1013576"/>
            <a:ext cx="2673069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50827" y="1914264"/>
            <a:ext cx="8640763" cy="23288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1495" indent="-313690">
              <a:spcBef>
                <a:spcPts val="100"/>
              </a:spcBef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Squashes numbers to </a:t>
            </a:r>
            <a:r>
              <a:rPr dirty="0"/>
              <a:t>range</a:t>
            </a:r>
            <a:r>
              <a:rPr spc="-85" dirty="0"/>
              <a:t> </a:t>
            </a:r>
            <a:r>
              <a:rPr spc="-5" dirty="0"/>
              <a:t>[0,1]</a:t>
            </a:r>
          </a:p>
          <a:p>
            <a:pPr marL="4341495" marR="5080" indent="-313690">
              <a:buChar char="-"/>
              <a:tabLst>
                <a:tab pos="4341495" algn="l"/>
                <a:tab pos="4342130" algn="l"/>
              </a:tabLst>
            </a:pPr>
            <a:r>
              <a:rPr spc="-5" dirty="0"/>
              <a:t>Historically popular </a:t>
            </a:r>
            <a:r>
              <a:rPr dirty="0"/>
              <a:t>since </a:t>
            </a:r>
            <a:r>
              <a:rPr spc="-5" dirty="0"/>
              <a:t>they  have nice interpretation as </a:t>
            </a:r>
            <a:r>
              <a:rPr dirty="0"/>
              <a:t>a  saturating “firing rate” </a:t>
            </a:r>
            <a:r>
              <a:rPr spc="-5" dirty="0"/>
              <a:t>of </a:t>
            </a: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neuron</a:t>
            </a:r>
          </a:p>
          <a:p>
            <a:pPr marL="3871595"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884295"/>
            <a:r>
              <a:rPr dirty="0"/>
              <a:t>3</a:t>
            </a:r>
            <a:r>
              <a:rPr spc="-10" dirty="0"/>
              <a:t> </a:t>
            </a:r>
            <a:r>
              <a:rPr spc="-5" dirty="0"/>
              <a:t>problems: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25328" y="4244301"/>
            <a:ext cx="35083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marR="5080" indent="-440690">
              <a:spcBef>
                <a:spcPts val="100"/>
              </a:spcBef>
              <a:tabLst>
                <a:tab pos="452755" algn="l"/>
              </a:tabLst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	Saturated neurons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“kill”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the  gradients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6360" y="1993865"/>
            <a:ext cx="2386928" cy="182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3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01" y="1039384"/>
            <a:ext cx="385381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Now </a:t>
            </a:r>
            <a:r>
              <a:rPr sz="3000" dirty="0">
                <a:solidFill>
                  <a:srgbClr val="000000"/>
                </a:solidFill>
              </a:rPr>
              <a:t>run </a:t>
            </a:r>
            <a:r>
              <a:rPr sz="3000" spc="-5" dirty="0">
                <a:solidFill>
                  <a:srgbClr val="000000"/>
                </a:solidFill>
              </a:rPr>
              <a:t>finer</a:t>
            </a:r>
            <a:r>
              <a:rPr sz="3000" spc="-10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search...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932250" y="1832998"/>
            <a:ext cx="6638611" cy="1932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550" y="2456248"/>
            <a:ext cx="7363459" cy="1589405"/>
          </a:xfrm>
          <a:custGeom>
            <a:avLst/>
            <a:gdLst/>
            <a:ahLst/>
            <a:cxnLst/>
            <a:rect l="l" t="t" r="r" b="b"/>
            <a:pathLst>
              <a:path w="7363459" h="1589405">
                <a:moveTo>
                  <a:pt x="0" y="0"/>
                </a:moveTo>
                <a:lnTo>
                  <a:pt x="7363185" y="0"/>
                </a:lnTo>
                <a:lnTo>
                  <a:pt x="7363185" y="1589396"/>
                </a:lnTo>
                <a:lnTo>
                  <a:pt x="0" y="1589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8843" y="1669450"/>
            <a:ext cx="4577080" cy="1589405"/>
          </a:xfrm>
          <a:custGeom>
            <a:avLst/>
            <a:gdLst/>
            <a:ahLst/>
            <a:cxnLst/>
            <a:rect l="l" t="t" r="r" b="b"/>
            <a:pathLst>
              <a:path w="4577080" h="1589405">
                <a:moveTo>
                  <a:pt x="0" y="0"/>
                </a:moveTo>
                <a:lnTo>
                  <a:pt x="4576790" y="0"/>
                </a:lnTo>
                <a:lnTo>
                  <a:pt x="4576790" y="1589396"/>
                </a:lnTo>
                <a:lnTo>
                  <a:pt x="0" y="15893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6013" y="1891047"/>
            <a:ext cx="2260770" cy="565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4395" y="2188147"/>
            <a:ext cx="1791335" cy="0"/>
          </a:xfrm>
          <a:custGeom>
            <a:avLst/>
            <a:gdLst/>
            <a:ahLst/>
            <a:cxnLst/>
            <a:rect l="l" t="t" r="r" b="b"/>
            <a:pathLst>
              <a:path w="1791335">
                <a:moveTo>
                  <a:pt x="0" y="0"/>
                </a:moveTo>
                <a:lnTo>
                  <a:pt x="1790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5866" y="2147159"/>
            <a:ext cx="105499" cy="8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29691" y="1823210"/>
            <a:ext cx="10039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adjust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6720" y="2582771"/>
            <a:ext cx="4316566" cy="2815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7747" y="2578598"/>
            <a:ext cx="4481195" cy="182245"/>
          </a:xfrm>
          <a:custGeom>
            <a:avLst/>
            <a:gdLst/>
            <a:ahLst/>
            <a:cxnLst/>
            <a:rect l="l" t="t" r="r" b="b"/>
            <a:pathLst>
              <a:path w="4481195" h="182244">
                <a:moveTo>
                  <a:pt x="0" y="0"/>
                </a:moveTo>
                <a:lnTo>
                  <a:pt x="4481090" y="0"/>
                </a:lnTo>
                <a:lnTo>
                  <a:pt x="4481090" y="181799"/>
                </a:lnTo>
                <a:lnTo>
                  <a:pt x="0" y="18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77747" y="3483421"/>
            <a:ext cx="4481195" cy="239395"/>
          </a:xfrm>
          <a:custGeom>
            <a:avLst/>
            <a:gdLst/>
            <a:ahLst/>
            <a:cxnLst/>
            <a:rect l="l" t="t" r="r" b="b"/>
            <a:pathLst>
              <a:path w="4481195" h="239394">
                <a:moveTo>
                  <a:pt x="0" y="0"/>
                </a:moveTo>
                <a:lnTo>
                  <a:pt x="4481090" y="0"/>
                </a:lnTo>
                <a:lnTo>
                  <a:pt x="4481090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7747" y="4371220"/>
            <a:ext cx="4481195" cy="132715"/>
          </a:xfrm>
          <a:custGeom>
            <a:avLst/>
            <a:gdLst/>
            <a:ahLst/>
            <a:cxnLst/>
            <a:rect l="l" t="t" r="r" b="b"/>
            <a:pathLst>
              <a:path w="4481195" h="132714">
                <a:moveTo>
                  <a:pt x="0" y="0"/>
                </a:moveTo>
                <a:lnTo>
                  <a:pt x="4481090" y="0"/>
                </a:lnTo>
                <a:lnTo>
                  <a:pt x="4481090" y="132299"/>
                </a:lnTo>
                <a:lnTo>
                  <a:pt x="0" y="132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86065" y="3096660"/>
            <a:ext cx="1922780" cy="155170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4604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53% </a:t>
            </a:r>
            <a:r>
              <a:rPr sz="1400" dirty="0">
                <a:latin typeface="Arial"/>
                <a:cs typeface="Arial"/>
              </a:rPr>
              <a:t>- relatively </a:t>
            </a:r>
            <a:r>
              <a:rPr sz="1400" spc="-5" dirty="0">
                <a:latin typeface="Arial"/>
                <a:cs typeface="Arial"/>
              </a:rPr>
              <a:t>good  for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2-layer neural net  with 50 hidden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neurons.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But this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cross-validation result</a:t>
            </a: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is  worrying.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Why?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05761" y="4396369"/>
            <a:ext cx="345574" cy="8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6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499" y="1151834"/>
            <a:ext cx="5499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spc="-10" dirty="0">
                <a:latin typeface="Arial"/>
                <a:cs typeface="Arial"/>
              </a:rPr>
              <a:t>Search </a:t>
            </a:r>
            <a:r>
              <a:rPr sz="3000" dirty="0">
                <a:latin typeface="Arial"/>
                <a:cs typeface="Arial"/>
              </a:rPr>
              <a:t>vs. </a:t>
            </a:r>
            <a:r>
              <a:rPr sz="3000" spc="-5" dirty="0">
                <a:latin typeface="Arial"/>
                <a:cs typeface="Arial"/>
              </a:rPr>
              <a:t>Grid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Search</a:t>
            </a:r>
            <a:endParaRPr sz="30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2272" y="2563179"/>
          <a:ext cx="2134870" cy="2132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708416" y="2572669"/>
            <a:ext cx="124460" cy="2134870"/>
          </a:xfrm>
          <a:custGeom>
            <a:avLst/>
            <a:gdLst/>
            <a:ahLst/>
            <a:cxnLst/>
            <a:rect l="l" t="t" r="r" b="b"/>
            <a:pathLst>
              <a:path w="124460" h="2134870">
                <a:moveTo>
                  <a:pt x="124385" y="2134398"/>
                </a:moveTo>
                <a:lnTo>
                  <a:pt x="90534" y="2122518"/>
                </a:lnTo>
                <a:lnTo>
                  <a:pt x="71921" y="2092039"/>
                </a:lnTo>
                <a:lnTo>
                  <a:pt x="63027" y="2050703"/>
                </a:lnTo>
                <a:lnTo>
                  <a:pt x="58335" y="2006251"/>
                </a:lnTo>
                <a:lnTo>
                  <a:pt x="52327" y="1966423"/>
                </a:lnTo>
                <a:lnTo>
                  <a:pt x="41740" y="1918536"/>
                </a:lnTo>
                <a:lnTo>
                  <a:pt x="33162" y="1870311"/>
                </a:lnTo>
                <a:lnTo>
                  <a:pt x="26526" y="1821808"/>
                </a:lnTo>
                <a:lnTo>
                  <a:pt x="21766" y="1773082"/>
                </a:lnTo>
                <a:lnTo>
                  <a:pt x="18815" y="1724191"/>
                </a:lnTo>
                <a:lnTo>
                  <a:pt x="17605" y="1675192"/>
                </a:lnTo>
                <a:lnTo>
                  <a:pt x="18072" y="1626143"/>
                </a:lnTo>
                <a:lnTo>
                  <a:pt x="20147" y="1577101"/>
                </a:lnTo>
                <a:lnTo>
                  <a:pt x="23765" y="1528123"/>
                </a:lnTo>
                <a:lnTo>
                  <a:pt x="28859" y="1479267"/>
                </a:lnTo>
                <a:lnTo>
                  <a:pt x="35361" y="1430589"/>
                </a:lnTo>
                <a:lnTo>
                  <a:pt x="43206" y="1382148"/>
                </a:lnTo>
                <a:lnTo>
                  <a:pt x="52327" y="1333999"/>
                </a:lnTo>
                <a:lnTo>
                  <a:pt x="60248" y="1288404"/>
                </a:lnTo>
                <a:lnTo>
                  <a:pt x="65736" y="1242430"/>
                </a:lnTo>
                <a:lnTo>
                  <a:pt x="69012" y="1196117"/>
                </a:lnTo>
                <a:lnTo>
                  <a:pt x="70297" y="1149502"/>
                </a:lnTo>
                <a:lnTo>
                  <a:pt x="69811" y="1102626"/>
                </a:lnTo>
                <a:lnTo>
                  <a:pt x="67774" y="1055527"/>
                </a:lnTo>
                <a:lnTo>
                  <a:pt x="64408" y="1008243"/>
                </a:lnTo>
                <a:lnTo>
                  <a:pt x="59933" y="960814"/>
                </a:lnTo>
                <a:lnTo>
                  <a:pt x="54569" y="913278"/>
                </a:lnTo>
                <a:lnTo>
                  <a:pt x="48537" y="865674"/>
                </a:lnTo>
                <a:lnTo>
                  <a:pt x="42057" y="818042"/>
                </a:lnTo>
                <a:lnTo>
                  <a:pt x="35351" y="770419"/>
                </a:lnTo>
                <a:lnTo>
                  <a:pt x="28638" y="722845"/>
                </a:lnTo>
                <a:lnTo>
                  <a:pt x="22140" y="675359"/>
                </a:lnTo>
                <a:lnTo>
                  <a:pt x="16076" y="627999"/>
                </a:lnTo>
                <a:lnTo>
                  <a:pt x="10668" y="580805"/>
                </a:lnTo>
                <a:lnTo>
                  <a:pt x="6135" y="533815"/>
                </a:lnTo>
                <a:lnTo>
                  <a:pt x="2699" y="487068"/>
                </a:lnTo>
                <a:lnTo>
                  <a:pt x="581" y="440602"/>
                </a:lnTo>
                <a:lnTo>
                  <a:pt x="0" y="394458"/>
                </a:lnTo>
                <a:lnTo>
                  <a:pt x="1177" y="348673"/>
                </a:lnTo>
                <a:lnTo>
                  <a:pt x="4332" y="303286"/>
                </a:lnTo>
                <a:lnTo>
                  <a:pt x="9688" y="258337"/>
                </a:lnTo>
                <a:lnTo>
                  <a:pt x="17463" y="213864"/>
                </a:lnTo>
                <a:lnTo>
                  <a:pt x="27878" y="169906"/>
                </a:lnTo>
                <a:lnTo>
                  <a:pt x="41155" y="126501"/>
                </a:lnTo>
                <a:lnTo>
                  <a:pt x="57513" y="83690"/>
                </a:lnTo>
                <a:lnTo>
                  <a:pt x="77174" y="41509"/>
                </a:lnTo>
                <a:lnTo>
                  <a:pt x="100357" y="0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1488" y="2201345"/>
            <a:ext cx="2124710" cy="361950"/>
          </a:xfrm>
          <a:custGeom>
            <a:avLst/>
            <a:gdLst/>
            <a:ahLst/>
            <a:cxnLst/>
            <a:rect l="l" t="t" r="r" b="b"/>
            <a:pathLst>
              <a:path w="2124710" h="361950">
                <a:moveTo>
                  <a:pt x="0" y="361738"/>
                </a:moveTo>
                <a:lnTo>
                  <a:pt x="43928" y="342124"/>
                </a:lnTo>
                <a:lnTo>
                  <a:pt x="88921" y="326476"/>
                </a:lnTo>
                <a:lnTo>
                  <a:pt x="134876" y="314389"/>
                </a:lnTo>
                <a:lnTo>
                  <a:pt x="181691" y="305458"/>
                </a:lnTo>
                <a:lnTo>
                  <a:pt x="229264" y="299277"/>
                </a:lnTo>
                <a:lnTo>
                  <a:pt x="277491" y="295443"/>
                </a:lnTo>
                <a:lnTo>
                  <a:pt x="326271" y="293549"/>
                </a:lnTo>
                <a:lnTo>
                  <a:pt x="375501" y="293191"/>
                </a:lnTo>
                <a:lnTo>
                  <a:pt x="425078" y="293965"/>
                </a:lnTo>
                <a:lnTo>
                  <a:pt x="474901" y="295464"/>
                </a:lnTo>
                <a:lnTo>
                  <a:pt x="524867" y="297284"/>
                </a:lnTo>
                <a:lnTo>
                  <a:pt x="574874" y="299021"/>
                </a:lnTo>
                <a:lnTo>
                  <a:pt x="624819" y="300269"/>
                </a:lnTo>
                <a:lnTo>
                  <a:pt x="674599" y="300623"/>
                </a:lnTo>
                <a:lnTo>
                  <a:pt x="724113" y="299679"/>
                </a:lnTo>
                <a:lnTo>
                  <a:pt x="773258" y="297031"/>
                </a:lnTo>
                <a:lnTo>
                  <a:pt x="821932" y="292274"/>
                </a:lnTo>
                <a:lnTo>
                  <a:pt x="870032" y="285004"/>
                </a:lnTo>
                <a:lnTo>
                  <a:pt x="917455" y="274815"/>
                </a:lnTo>
                <a:lnTo>
                  <a:pt x="955244" y="261291"/>
                </a:lnTo>
                <a:lnTo>
                  <a:pt x="991224" y="241141"/>
                </a:lnTo>
                <a:lnTo>
                  <a:pt x="1025722" y="215842"/>
                </a:lnTo>
                <a:lnTo>
                  <a:pt x="1059070" y="186869"/>
                </a:lnTo>
                <a:lnTo>
                  <a:pt x="1091595" y="155699"/>
                </a:lnTo>
                <a:lnTo>
                  <a:pt x="1123627" y="123809"/>
                </a:lnTo>
                <a:lnTo>
                  <a:pt x="1155495" y="92674"/>
                </a:lnTo>
                <a:lnTo>
                  <a:pt x="1187529" y="63770"/>
                </a:lnTo>
                <a:lnTo>
                  <a:pt x="1220058" y="38575"/>
                </a:lnTo>
                <a:lnTo>
                  <a:pt x="1253411" y="18564"/>
                </a:lnTo>
                <a:lnTo>
                  <a:pt x="1323904" y="0"/>
                </a:lnTo>
                <a:lnTo>
                  <a:pt x="1361704" y="4398"/>
                </a:lnTo>
                <a:lnTo>
                  <a:pt x="1399059" y="20031"/>
                </a:lnTo>
                <a:lnTo>
                  <a:pt x="1431130" y="44983"/>
                </a:lnTo>
                <a:lnTo>
                  <a:pt x="1459397" y="76690"/>
                </a:lnTo>
                <a:lnTo>
                  <a:pt x="1485342" y="112587"/>
                </a:lnTo>
                <a:lnTo>
                  <a:pt x="1510447" y="150109"/>
                </a:lnTo>
                <a:lnTo>
                  <a:pt x="1536195" y="186690"/>
                </a:lnTo>
                <a:lnTo>
                  <a:pt x="1564065" y="219767"/>
                </a:lnTo>
                <a:lnTo>
                  <a:pt x="1595541" y="246774"/>
                </a:lnTo>
                <a:lnTo>
                  <a:pt x="1632104" y="265145"/>
                </a:lnTo>
                <a:lnTo>
                  <a:pt x="1673592" y="275083"/>
                </a:lnTo>
                <a:lnTo>
                  <a:pt x="1718320" y="279537"/>
                </a:lnTo>
                <a:lnTo>
                  <a:pt x="1765290" y="280003"/>
                </a:lnTo>
                <a:lnTo>
                  <a:pt x="1813507" y="277982"/>
                </a:lnTo>
                <a:lnTo>
                  <a:pt x="1861976" y="274971"/>
                </a:lnTo>
                <a:lnTo>
                  <a:pt x="1909700" y="272470"/>
                </a:lnTo>
                <a:lnTo>
                  <a:pt x="1955684" y="271976"/>
                </a:lnTo>
                <a:lnTo>
                  <a:pt x="1998933" y="274988"/>
                </a:lnTo>
                <a:lnTo>
                  <a:pt x="2038449" y="283005"/>
                </a:lnTo>
                <a:lnTo>
                  <a:pt x="2102305" y="320046"/>
                </a:lnTo>
                <a:lnTo>
                  <a:pt x="2124653" y="352068"/>
                </a:lnTo>
              </a:path>
            </a:pathLst>
          </a:custGeom>
          <a:ln w="28574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13566" y="2563179"/>
          <a:ext cx="2134870" cy="2132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819703" y="2572669"/>
            <a:ext cx="124460" cy="2134870"/>
          </a:xfrm>
          <a:custGeom>
            <a:avLst/>
            <a:gdLst/>
            <a:ahLst/>
            <a:cxnLst/>
            <a:rect l="l" t="t" r="r" b="b"/>
            <a:pathLst>
              <a:path w="124460" h="2134870">
                <a:moveTo>
                  <a:pt x="124386" y="2134398"/>
                </a:moveTo>
                <a:lnTo>
                  <a:pt x="90539" y="2122518"/>
                </a:lnTo>
                <a:lnTo>
                  <a:pt x="71928" y="2092039"/>
                </a:lnTo>
                <a:lnTo>
                  <a:pt x="63035" y="2050703"/>
                </a:lnTo>
                <a:lnTo>
                  <a:pt x="58344" y="2006251"/>
                </a:lnTo>
                <a:lnTo>
                  <a:pt x="52336" y="1966423"/>
                </a:lnTo>
                <a:lnTo>
                  <a:pt x="41749" y="1918536"/>
                </a:lnTo>
                <a:lnTo>
                  <a:pt x="33171" y="1870311"/>
                </a:lnTo>
                <a:lnTo>
                  <a:pt x="26535" y="1821808"/>
                </a:lnTo>
                <a:lnTo>
                  <a:pt x="21774" y="1773082"/>
                </a:lnTo>
                <a:lnTo>
                  <a:pt x="18822" y="1724191"/>
                </a:lnTo>
                <a:lnTo>
                  <a:pt x="17612" y="1675192"/>
                </a:lnTo>
                <a:lnTo>
                  <a:pt x="18078" y="1626143"/>
                </a:lnTo>
                <a:lnTo>
                  <a:pt x="20153" y="1577101"/>
                </a:lnTo>
                <a:lnTo>
                  <a:pt x="23771" y="1528123"/>
                </a:lnTo>
                <a:lnTo>
                  <a:pt x="28865" y="1479267"/>
                </a:lnTo>
                <a:lnTo>
                  <a:pt x="35368" y="1430589"/>
                </a:lnTo>
                <a:lnTo>
                  <a:pt x="43214" y="1382148"/>
                </a:lnTo>
                <a:lnTo>
                  <a:pt x="52336" y="1333999"/>
                </a:lnTo>
                <a:lnTo>
                  <a:pt x="60256" y="1288404"/>
                </a:lnTo>
                <a:lnTo>
                  <a:pt x="65743" y="1242430"/>
                </a:lnTo>
                <a:lnTo>
                  <a:pt x="69019" y="1196117"/>
                </a:lnTo>
                <a:lnTo>
                  <a:pt x="70302" y="1149502"/>
                </a:lnTo>
                <a:lnTo>
                  <a:pt x="69815" y="1102626"/>
                </a:lnTo>
                <a:lnTo>
                  <a:pt x="67778" y="1055527"/>
                </a:lnTo>
                <a:lnTo>
                  <a:pt x="64411" y="1008243"/>
                </a:lnTo>
                <a:lnTo>
                  <a:pt x="59935" y="960814"/>
                </a:lnTo>
                <a:lnTo>
                  <a:pt x="54571" y="913278"/>
                </a:lnTo>
                <a:lnTo>
                  <a:pt x="48538" y="865674"/>
                </a:lnTo>
                <a:lnTo>
                  <a:pt x="42058" y="818042"/>
                </a:lnTo>
                <a:lnTo>
                  <a:pt x="35351" y="770419"/>
                </a:lnTo>
                <a:lnTo>
                  <a:pt x="28638" y="722845"/>
                </a:lnTo>
                <a:lnTo>
                  <a:pt x="22140" y="675359"/>
                </a:lnTo>
                <a:lnTo>
                  <a:pt x="16076" y="627999"/>
                </a:lnTo>
                <a:lnTo>
                  <a:pt x="10667" y="580805"/>
                </a:lnTo>
                <a:lnTo>
                  <a:pt x="6135" y="533815"/>
                </a:lnTo>
                <a:lnTo>
                  <a:pt x="2699" y="487068"/>
                </a:lnTo>
                <a:lnTo>
                  <a:pt x="580" y="440602"/>
                </a:lnTo>
                <a:lnTo>
                  <a:pt x="0" y="394458"/>
                </a:lnTo>
                <a:lnTo>
                  <a:pt x="1177" y="348673"/>
                </a:lnTo>
                <a:lnTo>
                  <a:pt x="4333" y="303286"/>
                </a:lnTo>
                <a:lnTo>
                  <a:pt x="9688" y="258337"/>
                </a:lnTo>
                <a:lnTo>
                  <a:pt x="17464" y="213864"/>
                </a:lnTo>
                <a:lnTo>
                  <a:pt x="27880" y="169906"/>
                </a:lnTo>
                <a:lnTo>
                  <a:pt x="41157" y="126501"/>
                </a:lnTo>
                <a:lnTo>
                  <a:pt x="57516" y="83690"/>
                </a:lnTo>
                <a:lnTo>
                  <a:pt x="77177" y="41509"/>
                </a:lnTo>
                <a:lnTo>
                  <a:pt x="100361" y="0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2789" y="2201345"/>
            <a:ext cx="2124710" cy="361950"/>
          </a:xfrm>
          <a:custGeom>
            <a:avLst/>
            <a:gdLst/>
            <a:ahLst/>
            <a:cxnLst/>
            <a:rect l="l" t="t" r="r" b="b"/>
            <a:pathLst>
              <a:path w="2124709" h="361950">
                <a:moveTo>
                  <a:pt x="0" y="361738"/>
                </a:moveTo>
                <a:lnTo>
                  <a:pt x="43928" y="342124"/>
                </a:lnTo>
                <a:lnTo>
                  <a:pt x="88920" y="326476"/>
                </a:lnTo>
                <a:lnTo>
                  <a:pt x="134874" y="314389"/>
                </a:lnTo>
                <a:lnTo>
                  <a:pt x="181688" y="305458"/>
                </a:lnTo>
                <a:lnTo>
                  <a:pt x="229260" y="299277"/>
                </a:lnTo>
                <a:lnTo>
                  <a:pt x="277486" y="295443"/>
                </a:lnTo>
                <a:lnTo>
                  <a:pt x="326264" y="293549"/>
                </a:lnTo>
                <a:lnTo>
                  <a:pt x="375492" y="293191"/>
                </a:lnTo>
                <a:lnTo>
                  <a:pt x="425068" y="293965"/>
                </a:lnTo>
                <a:lnTo>
                  <a:pt x="474890" y="295464"/>
                </a:lnTo>
                <a:lnTo>
                  <a:pt x="524854" y="297284"/>
                </a:lnTo>
                <a:lnTo>
                  <a:pt x="574858" y="299021"/>
                </a:lnTo>
                <a:lnTo>
                  <a:pt x="624801" y="300269"/>
                </a:lnTo>
                <a:lnTo>
                  <a:pt x="674579" y="300623"/>
                </a:lnTo>
                <a:lnTo>
                  <a:pt x="724091" y="299679"/>
                </a:lnTo>
                <a:lnTo>
                  <a:pt x="773234" y="297031"/>
                </a:lnTo>
                <a:lnTo>
                  <a:pt x="821905" y="292274"/>
                </a:lnTo>
                <a:lnTo>
                  <a:pt x="870002" y="285004"/>
                </a:lnTo>
                <a:lnTo>
                  <a:pt x="917423" y="274815"/>
                </a:lnTo>
                <a:lnTo>
                  <a:pt x="955217" y="261291"/>
                </a:lnTo>
                <a:lnTo>
                  <a:pt x="991201" y="241141"/>
                </a:lnTo>
                <a:lnTo>
                  <a:pt x="1025703" y="215842"/>
                </a:lnTo>
                <a:lnTo>
                  <a:pt x="1059054" y="186869"/>
                </a:lnTo>
                <a:lnTo>
                  <a:pt x="1091581" y="155699"/>
                </a:lnTo>
                <a:lnTo>
                  <a:pt x="1123615" y="123809"/>
                </a:lnTo>
                <a:lnTo>
                  <a:pt x="1155485" y="92674"/>
                </a:lnTo>
                <a:lnTo>
                  <a:pt x="1187520" y="63770"/>
                </a:lnTo>
                <a:lnTo>
                  <a:pt x="1220050" y="38575"/>
                </a:lnTo>
                <a:lnTo>
                  <a:pt x="1253403" y="18564"/>
                </a:lnTo>
                <a:lnTo>
                  <a:pt x="1323897" y="0"/>
                </a:lnTo>
                <a:lnTo>
                  <a:pt x="1361697" y="4398"/>
                </a:lnTo>
                <a:lnTo>
                  <a:pt x="1399052" y="20031"/>
                </a:lnTo>
                <a:lnTo>
                  <a:pt x="1431122" y="44983"/>
                </a:lnTo>
                <a:lnTo>
                  <a:pt x="1459389" y="76690"/>
                </a:lnTo>
                <a:lnTo>
                  <a:pt x="1485335" y="112587"/>
                </a:lnTo>
                <a:lnTo>
                  <a:pt x="1510440" y="150109"/>
                </a:lnTo>
                <a:lnTo>
                  <a:pt x="1536187" y="186690"/>
                </a:lnTo>
                <a:lnTo>
                  <a:pt x="1564058" y="219767"/>
                </a:lnTo>
                <a:lnTo>
                  <a:pt x="1595534" y="246774"/>
                </a:lnTo>
                <a:lnTo>
                  <a:pt x="1632096" y="265145"/>
                </a:lnTo>
                <a:lnTo>
                  <a:pt x="1673584" y="275083"/>
                </a:lnTo>
                <a:lnTo>
                  <a:pt x="1718310" y="279537"/>
                </a:lnTo>
                <a:lnTo>
                  <a:pt x="1765279" y="280003"/>
                </a:lnTo>
                <a:lnTo>
                  <a:pt x="1813494" y="277982"/>
                </a:lnTo>
                <a:lnTo>
                  <a:pt x="1861961" y="274971"/>
                </a:lnTo>
                <a:lnTo>
                  <a:pt x="1909683" y="272470"/>
                </a:lnTo>
                <a:lnTo>
                  <a:pt x="1955666" y="271976"/>
                </a:lnTo>
                <a:lnTo>
                  <a:pt x="1998914" y="274988"/>
                </a:lnTo>
                <a:lnTo>
                  <a:pt x="2038431" y="283005"/>
                </a:lnTo>
                <a:lnTo>
                  <a:pt x="2102292" y="320046"/>
                </a:lnTo>
                <a:lnTo>
                  <a:pt x="2124645" y="352068"/>
                </a:lnTo>
              </a:path>
            </a:pathLst>
          </a:custGeom>
          <a:ln w="28574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9910" y="3060487"/>
            <a:ext cx="134994" cy="13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9910" y="3583582"/>
            <a:ext cx="134994" cy="134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9910" y="4106657"/>
            <a:ext cx="134994" cy="134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2356" y="3060487"/>
            <a:ext cx="134974" cy="1349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2356" y="3583582"/>
            <a:ext cx="134974" cy="1349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2356" y="4106657"/>
            <a:ext cx="134974" cy="134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4782" y="3060487"/>
            <a:ext cx="134999" cy="1349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34782" y="3583582"/>
            <a:ext cx="134999" cy="1349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34782" y="4106657"/>
            <a:ext cx="134999" cy="134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34429" y="4772978"/>
            <a:ext cx="14916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Important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65043" y="4772978"/>
            <a:ext cx="14916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Important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62847" y="2801939"/>
            <a:ext cx="205184" cy="1698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5" dirty="0">
                <a:latin typeface="Times New Roman"/>
                <a:cs typeface="Times New Roman"/>
              </a:rPr>
              <a:t>Unimportant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93451" y="2801939"/>
            <a:ext cx="205184" cy="1698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5" dirty="0">
                <a:latin typeface="Times New Roman"/>
                <a:cs typeface="Times New Roman"/>
              </a:rPr>
              <a:t>Unimportant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Parameter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89910" y="2424656"/>
            <a:ext cx="134994" cy="1349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12356" y="2339326"/>
            <a:ext cx="134974" cy="1349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4782" y="2379511"/>
            <a:ext cx="134999" cy="1349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72854" y="3332475"/>
            <a:ext cx="134999" cy="1349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878" y="4154930"/>
            <a:ext cx="134999" cy="1349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56053" y="2765816"/>
            <a:ext cx="134999" cy="1349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58727" y="3511009"/>
            <a:ext cx="134999" cy="1349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50951" y="4496205"/>
            <a:ext cx="134999" cy="1349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39628" y="3908658"/>
            <a:ext cx="134999" cy="1349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92301" y="3799333"/>
            <a:ext cx="134999" cy="1349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58076" y="2835170"/>
            <a:ext cx="134999" cy="1349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98200" y="3185957"/>
            <a:ext cx="134999" cy="1349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72854" y="2424656"/>
            <a:ext cx="134999" cy="1349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86876" y="2424656"/>
            <a:ext cx="204174" cy="13499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9503" y="2424656"/>
            <a:ext cx="134999" cy="13499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92102" y="2319714"/>
            <a:ext cx="134999" cy="1349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50951" y="2138062"/>
            <a:ext cx="134999" cy="13499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28174" y="2339326"/>
            <a:ext cx="134974" cy="1349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11376" y="2379511"/>
            <a:ext cx="134999" cy="1349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98200" y="2424656"/>
            <a:ext cx="134999" cy="13499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672741" y="5158810"/>
            <a:ext cx="1794510" cy="22313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7015" marR="5080" indent="-234950">
              <a:lnSpc>
                <a:spcPts val="819"/>
              </a:lnSpc>
              <a:spcBef>
                <a:spcPts val="140"/>
              </a:spcBef>
            </a:pPr>
            <a:r>
              <a:rPr sz="700" spc="-5" dirty="0">
                <a:latin typeface="Arial"/>
                <a:cs typeface="Arial"/>
              </a:rPr>
              <a:t>Illustration of Bergstra et al., 2012 by Shayne  Longpre,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CS231n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6471213" y="1097379"/>
            <a:ext cx="1564005" cy="228268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/>
              <a:t>Random Search</a:t>
            </a:r>
            <a:r>
              <a:rPr sz="1400" i="1" spc="-85" dirty="0"/>
              <a:t> </a:t>
            </a:r>
            <a:r>
              <a:rPr sz="1400" i="1" spc="-5" dirty="0"/>
              <a:t>for</a:t>
            </a:r>
            <a:endParaRPr sz="1400"/>
          </a:p>
        </p:txBody>
      </p:sp>
      <p:sp>
        <p:nvSpPr>
          <p:cNvPr id="44" name="object 44"/>
          <p:cNvSpPr txBox="1"/>
          <p:nvPr/>
        </p:nvSpPr>
        <p:spPr>
          <a:xfrm>
            <a:off x="2390741" y="1296439"/>
            <a:ext cx="6504305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2575">
              <a:lnSpc>
                <a:spcPts val="1664"/>
              </a:lnSpc>
              <a:spcBef>
                <a:spcPts val="100"/>
              </a:spcBef>
            </a:pPr>
            <a:r>
              <a:rPr sz="1400" i="1" spc="-5" dirty="0">
                <a:solidFill>
                  <a:srgbClr val="0000FF"/>
                </a:solidFill>
                <a:latin typeface="Arial"/>
                <a:cs typeface="Arial"/>
              </a:rPr>
              <a:t>Hyper-Parameter</a:t>
            </a:r>
            <a:r>
              <a:rPr sz="1400" i="1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000FF"/>
                </a:solidFill>
                <a:latin typeface="Arial"/>
                <a:cs typeface="Arial"/>
              </a:rPr>
              <a:t>Optimization</a:t>
            </a:r>
            <a:endParaRPr sz="1400" dirty="0">
              <a:latin typeface="Arial"/>
              <a:cs typeface="Arial"/>
            </a:endParaRPr>
          </a:p>
          <a:p>
            <a:pPr marL="4092575">
              <a:lnSpc>
                <a:spcPts val="1664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Bergstra and Bengio,</a:t>
            </a:r>
            <a:r>
              <a:rPr sz="1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2012</a:t>
            </a:r>
            <a:endParaRPr sz="1400" dirty="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  <a:tabLst>
                <a:tab pos="2999740" algn="l"/>
              </a:tabLst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Grid Layout</a:t>
            </a:r>
            <a:r>
              <a:rPr sz="1400" b="1" spc="-5" dirty="0">
                <a:latin typeface="Times New Roman"/>
                <a:cs typeface="Times New Roman"/>
              </a:rPr>
              <a:t>	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Random Layout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81</a:t>
            </a:fld>
            <a:endParaRPr lang="de-DE"/>
          </a:p>
        </p:txBody>
      </p:sp>
      <p:sp>
        <p:nvSpPr>
          <p:cNvPr id="50" name="Date Placeholder 4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16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kern="1200" spc="-5" dirty="0" smtClean="0">
                <a:solidFill>
                  <a:schemeClr val="tx1"/>
                </a:solidFill>
                <a:ea typeface="+mn-ea"/>
              </a:rPr>
              <a:t>Bayesian Hyperparameters Optimization</a:t>
            </a:r>
            <a:endParaRPr lang="de-DE" sz="3000" kern="1200" spc="-5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sz="3000" b="1" kern="1200" spc="-5" dirty="0" smtClean="0"/>
              <a:t>Bayesian </a:t>
            </a:r>
            <a:r>
              <a:rPr lang="en-US" sz="3000" b="1" kern="1200" spc="-5" dirty="0"/>
              <a:t>methods </a:t>
            </a:r>
            <a:r>
              <a:rPr lang="en-US" sz="3000" kern="1200" spc="-5" dirty="0" smtClean="0"/>
              <a:t>use </a:t>
            </a:r>
            <a:r>
              <a:rPr lang="en-US" sz="3000" b="1" kern="1200" spc="-5" dirty="0"/>
              <a:t>past evaluation results </a:t>
            </a:r>
            <a:r>
              <a:rPr lang="en-US" sz="3000" kern="1200" spc="-5" dirty="0"/>
              <a:t>to choose the </a:t>
            </a:r>
            <a:r>
              <a:rPr lang="en-US" sz="3000" b="1" kern="1200" spc="-5" dirty="0"/>
              <a:t>next </a:t>
            </a:r>
            <a:r>
              <a:rPr lang="en-US" sz="3000" b="1" kern="1200" spc="-5" dirty="0" smtClean="0"/>
              <a:t>values</a:t>
            </a:r>
            <a:r>
              <a:rPr lang="en-US" sz="3000" kern="1200" spc="-5" dirty="0" smtClean="0"/>
              <a:t>. </a:t>
            </a:r>
          </a:p>
          <a:p>
            <a:pPr>
              <a:buFontTx/>
              <a:buChar char="-"/>
            </a:pPr>
            <a:endParaRPr lang="en-US" sz="3000" kern="1200" spc="-5" dirty="0"/>
          </a:p>
          <a:p>
            <a:pPr>
              <a:buFontTx/>
              <a:buChar char="-"/>
            </a:pPr>
            <a:r>
              <a:rPr lang="en-US" sz="3200" dirty="0" smtClean="0"/>
              <a:t>Limit </a:t>
            </a:r>
            <a:r>
              <a:rPr lang="en-US" sz="3200" dirty="0"/>
              <a:t>expensive evaluations of the objective function by</a:t>
            </a:r>
            <a:r>
              <a:rPr lang="en-US" sz="3200" b="1" dirty="0"/>
              <a:t> choosing the next input values </a:t>
            </a:r>
            <a:r>
              <a:rPr lang="en-US" sz="3200" dirty="0"/>
              <a:t>based on those that have done </a:t>
            </a:r>
            <a:r>
              <a:rPr lang="en-US" sz="3200" b="1" dirty="0"/>
              <a:t>well in the past.</a:t>
            </a:r>
            <a:endParaRPr lang="de-DE" sz="3000" kern="1200" spc="-5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5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83</a:t>
            </a:fld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kern="1200" spc="-5" dirty="0">
                <a:solidFill>
                  <a:schemeClr val="tx1"/>
                </a:solidFill>
                <a:ea typeface="+mn-ea"/>
              </a:rPr>
              <a:t>Bayesian Hyperparameters Optimization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b="1" dirty="0"/>
              <a:t>Objective function </a:t>
            </a:r>
            <a:r>
              <a:rPr lang="en-US" sz="3200" dirty="0"/>
              <a:t>is the </a:t>
            </a:r>
            <a:r>
              <a:rPr lang="en-US" sz="3200" b="1" dirty="0"/>
              <a:t>validation error </a:t>
            </a:r>
            <a:r>
              <a:rPr lang="en-US" sz="3200" dirty="0"/>
              <a:t>of a machine learning model using a </a:t>
            </a:r>
            <a:r>
              <a:rPr lang="en-US" sz="3200" b="1" dirty="0"/>
              <a:t>set</a:t>
            </a:r>
            <a:r>
              <a:rPr lang="en-US" sz="3200" dirty="0"/>
              <a:t> of </a:t>
            </a:r>
            <a:r>
              <a:rPr lang="en-US" sz="3200" b="1" dirty="0" err="1" smtClean="0"/>
              <a:t>hyperparameters</a:t>
            </a:r>
            <a:endParaRPr lang="en-US" sz="3200" b="1" dirty="0" smtClean="0"/>
          </a:p>
          <a:p>
            <a:endParaRPr lang="en-US" sz="3200" b="1" dirty="0"/>
          </a:p>
          <a:p>
            <a:r>
              <a:rPr lang="en-US" sz="3200" dirty="0"/>
              <a:t>W</a:t>
            </a:r>
            <a:r>
              <a:rPr lang="en-US" sz="3200" dirty="0" smtClean="0"/>
              <a:t>e </a:t>
            </a:r>
            <a:r>
              <a:rPr lang="en-US" sz="3200" dirty="0"/>
              <a:t>want a method that can explore the search space while also limiting evaluations of poor </a:t>
            </a:r>
            <a:r>
              <a:rPr lang="en-US" sz="3200" dirty="0" err="1"/>
              <a:t>hyperparameter</a:t>
            </a:r>
            <a:r>
              <a:rPr lang="en-US" sz="3200" dirty="0"/>
              <a:t> choices. </a:t>
            </a:r>
          </a:p>
          <a:p>
            <a:endParaRPr lang="en-US" sz="3200" dirty="0" smtClean="0"/>
          </a:p>
          <a:p>
            <a:r>
              <a:rPr lang="en-US" sz="3200" b="1" dirty="0" smtClean="0"/>
              <a:t>Bayesian hyper parameter </a:t>
            </a:r>
            <a:r>
              <a:rPr lang="en-US" sz="3200" dirty="0" smtClean="0"/>
              <a:t>tuning uses </a:t>
            </a:r>
            <a:r>
              <a:rPr lang="en-US" sz="3200" dirty="0"/>
              <a:t>a continually updated </a:t>
            </a:r>
            <a:r>
              <a:rPr lang="en-US" sz="3200" b="1" dirty="0"/>
              <a:t>probability model </a:t>
            </a:r>
            <a:r>
              <a:rPr lang="en-US" sz="3200" dirty="0"/>
              <a:t>to “concentrate” on promising </a:t>
            </a:r>
            <a:r>
              <a:rPr lang="en-US" sz="3200" dirty="0" err="1"/>
              <a:t>hyperparameters</a:t>
            </a:r>
            <a:r>
              <a:rPr lang="en-US" sz="3200" dirty="0"/>
              <a:t> by reasoning from past results.</a:t>
            </a:r>
            <a:endParaRPr lang="de-DE" sz="3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3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dirty="0">
                <a:solidFill>
                  <a:schemeClr val="tx1"/>
                </a:solidFill>
                <a:ea typeface="+mn-ea"/>
              </a:rPr>
              <a:t>Intuition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lang="en-US" sz="3000" dirty="0" smtClean="0"/>
              <a:t>We </a:t>
            </a:r>
            <a:r>
              <a:rPr lang="en-US" sz="3000" dirty="0"/>
              <a:t>want to </a:t>
            </a:r>
            <a:r>
              <a:rPr lang="en-US" sz="3000" b="1" dirty="0"/>
              <a:t>find</a:t>
            </a:r>
            <a:r>
              <a:rPr lang="en-US" sz="3000" dirty="0"/>
              <a:t> the </a:t>
            </a:r>
            <a:r>
              <a:rPr lang="en-US" sz="3000" b="1" dirty="0"/>
              <a:t>peak</a:t>
            </a:r>
            <a:r>
              <a:rPr lang="en-US" sz="3000" dirty="0"/>
              <a:t> of our </a:t>
            </a:r>
            <a:r>
              <a:rPr lang="en-US" sz="3000" b="1" dirty="0"/>
              <a:t>true function </a:t>
            </a:r>
            <a:r>
              <a:rPr lang="en-US" sz="3000" dirty="0"/>
              <a:t>(</a:t>
            </a:r>
            <a:r>
              <a:rPr lang="en-US" sz="3000" dirty="0" err="1"/>
              <a:t>eg</a:t>
            </a:r>
            <a:r>
              <a:rPr lang="en-US" sz="3000" dirty="0"/>
              <a:t>. accuracy as a function of  </a:t>
            </a:r>
            <a:r>
              <a:rPr lang="en-US" sz="3000" dirty="0" err="1"/>
              <a:t>hyperparameters</a:t>
            </a:r>
            <a:r>
              <a:rPr lang="en-US" sz="3000" dirty="0"/>
              <a:t>)</a:t>
            </a:r>
          </a:p>
          <a:p>
            <a:pPr marL="12700" marR="32384">
              <a:lnSpc>
                <a:spcPct val="114599"/>
              </a:lnSpc>
              <a:spcBef>
                <a:spcPts val="1575"/>
              </a:spcBef>
            </a:pPr>
            <a:r>
              <a:rPr lang="en-US" sz="3000" dirty="0"/>
              <a:t>To find this peak, we will </a:t>
            </a:r>
            <a:r>
              <a:rPr lang="en-US" sz="3000" b="1" dirty="0"/>
              <a:t>fit</a:t>
            </a:r>
            <a:r>
              <a:rPr lang="en-US" sz="3000" dirty="0"/>
              <a:t> a </a:t>
            </a:r>
            <a:r>
              <a:rPr lang="en-US" sz="3000" b="1" dirty="0"/>
              <a:t>Gaussian Process </a:t>
            </a:r>
            <a:r>
              <a:rPr lang="en-US" sz="3000" dirty="0"/>
              <a:t>to our observed points and  pick our next best point where we believe the maximum will be.</a:t>
            </a:r>
          </a:p>
          <a:p>
            <a:pPr marL="12700" marR="366395">
              <a:lnSpc>
                <a:spcPct val="114599"/>
              </a:lnSpc>
              <a:spcBef>
                <a:spcPts val="1570"/>
              </a:spcBef>
            </a:pPr>
            <a:r>
              <a:rPr lang="en-US" sz="3000" dirty="0"/>
              <a:t>This next point is determined by an </a:t>
            </a:r>
            <a:r>
              <a:rPr lang="en-US" sz="3000" b="1" dirty="0"/>
              <a:t>acquisition function</a:t>
            </a:r>
            <a:r>
              <a:rPr lang="en-US" sz="3000" dirty="0"/>
              <a:t> - that trades of  exploration and exploitation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95083" y="2293844"/>
            <a:ext cx="6976222" cy="301774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179512" y="332656"/>
            <a:ext cx="6051176" cy="161028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1681" rIns="0" bIns="0" rtlCol="0" anchor="t">
            <a:normAutofit/>
          </a:bodyPr>
          <a:lstStyle/>
          <a:p>
            <a:r>
              <a:rPr lang="en-US" sz="3883" dirty="0">
                <a:solidFill>
                  <a:srgbClr val="080303"/>
                </a:solidFill>
                <a:latin typeface="Times New Roman" panose="02020603050405020304" pitchFamily="1"/>
              </a:rPr>
              <a:t>Multi-armed bandit problem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>
          <a:xfrm>
            <a:off x="6018679" y="2613773"/>
            <a:ext cx="960344" cy="35242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5043" rIns="0" bIns="0" rtlCol="0" anchor="t">
            <a:normAutofit fontScale="92500"/>
          </a:bodyPr>
          <a:lstStyle/>
          <a:p>
            <a:pPr algn="l">
              <a:lnSpc>
                <a:spcPts val="2735"/>
              </a:lnSpc>
              <a:spcAft>
                <a:spcPts val="0"/>
              </a:spcAft>
            </a:pPr>
            <a:r>
              <a:rPr lang="en-US" sz="2427" b="1" spc="-110">
                <a:solidFill>
                  <a:srgbClr val="FFFFFF"/>
                </a:solidFill>
                <a:latin typeface="Calibri" panose="02020603050405020304" pitchFamily="2"/>
              </a:rPr>
              <a:t>money! </a:t>
            </a:r>
          </a:p>
        </p:txBody>
      </p:sp>
    </p:spTree>
    <p:extLst>
      <p:ext uri="{BB962C8B-B14F-4D97-AF65-F5344CB8AC3E}">
        <p14:creationId xmlns:p14="http://schemas.microsoft.com/office/powerpoint/2010/main" val="30440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95083" y="1984562"/>
            <a:ext cx="7406528" cy="291296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-828600" y="347943"/>
            <a:ext cx="7866529" cy="986118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1681" rIns="0" bIns="0" rtlCol="0" anchor="t">
            <a:normAutofit/>
          </a:bodyPr>
          <a:lstStyle/>
          <a:p>
            <a:r>
              <a:rPr lang="en-US" sz="3883">
                <a:solidFill>
                  <a:srgbClr val="070203"/>
                </a:solidFill>
                <a:latin typeface="Times New Roman" panose="02020603050405020304" pitchFamily="1"/>
              </a:rPr>
              <a:t>Multi-armed bandit problem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>
          <a:xfrm>
            <a:off x="632012" y="1669677"/>
            <a:ext cx="7866529" cy="31488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rtlCol="0" anchor="t">
            <a:normAutofit/>
          </a:bodyPr>
          <a:lstStyle/>
          <a:p>
            <a:pPr marL="6454932" algn="l">
              <a:lnSpc>
                <a:spcPts val="2382"/>
              </a:lnSpc>
              <a:spcAft>
                <a:spcPts val="0"/>
              </a:spcAft>
            </a:pPr>
            <a:r>
              <a:rPr lang="en-US" sz="2471" b="1" spc="-9">
                <a:solidFill>
                  <a:srgbClr val="070203"/>
                </a:solidFill>
                <a:latin typeface="Times New Roman" panose="02020603050405020304" pitchFamily="1"/>
              </a:rPr>
              <a:t>Actions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32012" y="4897531"/>
            <a:ext cx="7866529" cy="152344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rtlCol="0" anchor="t">
            <a:normAutofit/>
          </a:bodyPr>
          <a:lstStyle/>
          <a:p>
            <a:pPr algn="r">
              <a:lnSpc>
                <a:spcPts val="2647"/>
              </a:lnSpc>
              <a:spcAft>
                <a:spcPts val="0"/>
              </a:spcAft>
            </a:pPr>
            <a:r>
              <a:rPr lang="en-US" sz="2471" b="1" spc="-9" dirty="0">
                <a:solidFill>
                  <a:srgbClr val="070203"/>
                </a:solidFill>
                <a:latin typeface="Times New Roman" panose="02020603050405020304" pitchFamily="1"/>
              </a:rPr>
              <a:t>Sequence of trials </a:t>
            </a:r>
          </a:p>
          <a:p>
            <a:pPr indent="282403" algn="l">
              <a:lnSpc>
                <a:spcPts val="2647"/>
              </a:lnSpc>
              <a:spcBef>
                <a:spcPts val="3013"/>
              </a:spcBef>
              <a:spcAft>
                <a:spcPts val="0"/>
              </a:spcAft>
              <a:buFont typeface="Symbol"/>
              <a:buChar char="·"/>
            </a:pPr>
            <a:r>
              <a:rPr lang="en-US" sz="2118" b="1" dirty="0">
                <a:solidFill>
                  <a:srgbClr val="006FC0"/>
                </a:solidFill>
                <a:latin typeface="Times New Roman" panose="02020603050405020304" pitchFamily="1"/>
              </a:rPr>
              <a:t>Trade-off between Exploration and Exploitation </a:t>
            </a:r>
          </a:p>
          <a:p>
            <a:pPr indent="282403" algn="l">
              <a:lnSpc>
                <a:spcPts val="2647"/>
              </a:lnSpc>
              <a:spcBef>
                <a:spcPts val="388"/>
              </a:spcBef>
              <a:spcAft>
                <a:spcPts val="547"/>
              </a:spcAft>
              <a:buFont typeface="Symbol"/>
              <a:buChar char="·"/>
            </a:pPr>
            <a:r>
              <a:rPr lang="en-US" sz="2118" b="1" dirty="0">
                <a:solidFill>
                  <a:srgbClr val="FF0000"/>
                </a:solidFill>
                <a:latin typeface="Times New Roman" panose="02020603050405020304" pitchFamily="1"/>
              </a:rPr>
              <a:t>Regret = Player reward – Reward of best action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>
          <a:xfrm>
            <a:off x="5505450" y="2764491"/>
            <a:ext cx="1376643" cy="35298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rtlCol="0" anchor="t">
            <a:normAutofit fontScale="92500"/>
          </a:bodyPr>
          <a:lstStyle/>
          <a:p>
            <a:pPr algn="l">
              <a:lnSpc>
                <a:spcPts val="2735"/>
              </a:lnSpc>
              <a:spcAft>
                <a:spcPts val="0"/>
              </a:spcAft>
            </a:pPr>
            <a:r>
              <a:rPr lang="en-US" sz="2471" b="1" spc="-62">
                <a:solidFill>
                  <a:srgbClr val="070203"/>
                </a:solidFill>
                <a:latin typeface="Times New Roman" panose="02020603050405020304" pitchFamily="1"/>
              </a:rPr>
              <a:t>Reward(s) </a:t>
            </a:r>
          </a:p>
        </p:txBody>
      </p:sp>
    </p:spTree>
    <p:extLst>
      <p:ext uri="{BB962C8B-B14F-4D97-AF65-F5344CB8AC3E}">
        <p14:creationId xmlns:p14="http://schemas.microsoft.com/office/powerpoint/2010/main" val="1106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/>
          <p:nvPr/>
        </p:nvSpPr>
        <p:spPr>
          <a:xfrm>
            <a:off x="457200" y="457200"/>
            <a:ext cx="4756403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569976" y="2680716"/>
            <a:ext cx="214884" cy="14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/>
          <p:cNvSpPr/>
          <p:nvPr/>
        </p:nvSpPr>
        <p:spPr>
          <a:xfrm>
            <a:off x="865632" y="2667000"/>
            <a:ext cx="543941" cy="195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7"/>
          <p:cNvSpPr/>
          <p:nvPr/>
        </p:nvSpPr>
        <p:spPr>
          <a:xfrm>
            <a:off x="5152644" y="912876"/>
            <a:ext cx="217170" cy="1313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/>
          <p:cNvSpPr/>
          <p:nvPr/>
        </p:nvSpPr>
        <p:spPr>
          <a:xfrm>
            <a:off x="4239767" y="3112008"/>
            <a:ext cx="210820" cy="344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/>
          <p:cNvSpPr/>
          <p:nvPr/>
        </p:nvSpPr>
        <p:spPr>
          <a:xfrm>
            <a:off x="5198364" y="2226564"/>
            <a:ext cx="355854" cy="2269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4"/>
          <p:cNvSpPr/>
          <p:nvPr/>
        </p:nvSpPr>
        <p:spPr>
          <a:xfrm>
            <a:off x="3581400" y="3467100"/>
            <a:ext cx="255270" cy="57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5"/>
          <p:cNvSpPr/>
          <p:nvPr/>
        </p:nvSpPr>
        <p:spPr>
          <a:xfrm>
            <a:off x="2397252" y="3291840"/>
            <a:ext cx="148590" cy="4084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6"/>
          <p:cNvSpPr/>
          <p:nvPr/>
        </p:nvSpPr>
        <p:spPr>
          <a:xfrm>
            <a:off x="5657088" y="2276928"/>
            <a:ext cx="180340" cy="225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7"/>
          <p:cNvSpPr/>
          <p:nvPr/>
        </p:nvSpPr>
        <p:spPr>
          <a:xfrm>
            <a:off x="5939028" y="2164080"/>
            <a:ext cx="193421" cy="4053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8"/>
          <p:cNvSpPr/>
          <p:nvPr/>
        </p:nvSpPr>
        <p:spPr>
          <a:xfrm>
            <a:off x="6217920" y="2269236"/>
            <a:ext cx="60833" cy="2606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9"/>
          <p:cNvSpPr/>
          <p:nvPr/>
        </p:nvSpPr>
        <p:spPr>
          <a:xfrm>
            <a:off x="6278753" y="1490472"/>
            <a:ext cx="630428" cy="11536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0"/>
          <p:cNvSpPr/>
          <p:nvPr/>
        </p:nvSpPr>
        <p:spPr>
          <a:xfrm>
            <a:off x="7152132" y="1130927"/>
            <a:ext cx="298704" cy="431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1"/>
          <p:cNvSpPr/>
          <p:nvPr/>
        </p:nvSpPr>
        <p:spPr>
          <a:xfrm>
            <a:off x="7540752" y="1028700"/>
            <a:ext cx="266954" cy="5410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2"/>
          <p:cNvSpPr/>
          <p:nvPr/>
        </p:nvSpPr>
        <p:spPr>
          <a:xfrm>
            <a:off x="7952232" y="1001268"/>
            <a:ext cx="662813" cy="4892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3"/>
          <p:cNvSpPr/>
          <p:nvPr/>
        </p:nvSpPr>
        <p:spPr>
          <a:xfrm>
            <a:off x="8703564" y="858012"/>
            <a:ext cx="146050" cy="777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4"/>
          <p:cNvSpPr/>
          <p:nvPr/>
        </p:nvSpPr>
        <p:spPr>
          <a:xfrm>
            <a:off x="2761488" y="3552444"/>
            <a:ext cx="392430" cy="3337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5"/>
          <p:cNvSpPr/>
          <p:nvPr/>
        </p:nvSpPr>
        <p:spPr>
          <a:xfrm>
            <a:off x="457200" y="3886200"/>
            <a:ext cx="4756403" cy="34289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6"/>
          <p:cNvSpPr/>
          <p:nvPr/>
        </p:nvSpPr>
        <p:spPr>
          <a:xfrm>
            <a:off x="5317235" y="2950463"/>
            <a:ext cx="4283963" cy="33817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7"/>
          <p:cNvSpPr/>
          <p:nvPr/>
        </p:nvSpPr>
        <p:spPr>
          <a:xfrm>
            <a:off x="4629911" y="4645152"/>
            <a:ext cx="64135" cy="13970"/>
          </a:xfrm>
          <a:custGeom>
            <a:avLst/>
            <a:gdLst/>
            <a:ahLst/>
            <a:cxnLst/>
            <a:rect l="l" t="t" r="r" b="b"/>
            <a:pathLst>
              <a:path w="64135" h="13970">
                <a:moveTo>
                  <a:pt x="3048" y="13716"/>
                </a:moveTo>
                <a:lnTo>
                  <a:pt x="1524" y="9144"/>
                </a:lnTo>
                <a:lnTo>
                  <a:pt x="0" y="10668"/>
                </a:lnTo>
                <a:lnTo>
                  <a:pt x="0" y="13716"/>
                </a:lnTo>
                <a:lnTo>
                  <a:pt x="3048" y="13716"/>
                </a:lnTo>
                <a:close/>
              </a:path>
              <a:path w="64135" h="13970">
                <a:moveTo>
                  <a:pt x="41148" y="4572"/>
                </a:moveTo>
                <a:lnTo>
                  <a:pt x="1524" y="9144"/>
                </a:lnTo>
                <a:lnTo>
                  <a:pt x="3048" y="9144"/>
                </a:lnTo>
                <a:lnTo>
                  <a:pt x="4572" y="10668"/>
                </a:lnTo>
                <a:lnTo>
                  <a:pt x="4572" y="13540"/>
                </a:lnTo>
                <a:lnTo>
                  <a:pt x="39624" y="9495"/>
                </a:lnTo>
                <a:lnTo>
                  <a:pt x="39624" y="6096"/>
                </a:lnTo>
                <a:lnTo>
                  <a:pt x="41148" y="4572"/>
                </a:lnTo>
                <a:close/>
              </a:path>
              <a:path w="64135" h="13970">
                <a:moveTo>
                  <a:pt x="4572" y="13540"/>
                </a:moveTo>
                <a:lnTo>
                  <a:pt x="4572" y="10668"/>
                </a:lnTo>
                <a:lnTo>
                  <a:pt x="3048" y="9144"/>
                </a:lnTo>
                <a:lnTo>
                  <a:pt x="1524" y="9144"/>
                </a:lnTo>
                <a:lnTo>
                  <a:pt x="3048" y="13716"/>
                </a:lnTo>
                <a:lnTo>
                  <a:pt x="4572" y="13540"/>
                </a:lnTo>
                <a:close/>
              </a:path>
              <a:path w="64135" h="13970">
                <a:moveTo>
                  <a:pt x="4572" y="13716"/>
                </a:moveTo>
                <a:lnTo>
                  <a:pt x="4572" y="13540"/>
                </a:lnTo>
                <a:lnTo>
                  <a:pt x="3048" y="13716"/>
                </a:lnTo>
                <a:lnTo>
                  <a:pt x="4572" y="13716"/>
                </a:lnTo>
                <a:close/>
              </a:path>
              <a:path w="64135" h="13970">
                <a:moveTo>
                  <a:pt x="42672" y="9144"/>
                </a:moveTo>
                <a:lnTo>
                  <a:pt x="41148" y="6096"/>
                </a:lnTo>
                <a:lnTo>
                  <a:pt x="41148" y="4572"/>
                </a:lnTo>
                <a:lnTo>
                  <a:pt x="39624" y="6096"/>
                </a:lnTo>
                <a:lnTo>
                  <a:pt x="39624" y="9144"/>
                </a:lnTo>
                <a:lnTo>
                  <a:pt x="41148" y="9144"/>
                </a:lnTo>
                <a:lnTo>
                  <a:pt x="41148" y="6096"/>
                </a:lnTo>
                <a:lnTo>
                  <a:pt x="41608" y="5954"/>
                </a:lnTo>
                <a:lnTo>
                  <a:pt x="41608" y="9144"/>
                </a:lnTo>
                <a:lnTo>
                  <a:pt x="42672" y="9144"/>
                </a:lnTo>
                <a:close/>
              </a:path>
              <a:path w="64135" h="13970">
                <a:moveTo>
                  <a:pt x="42672" y="9144"/>
                </a:moveTo>
                <a:lnTo>
                  <a:pt x="39624" y="9144"/>
                </a:lnTo>
                <a:lnTo>
                  <a:pt x="39624" y="9495"/>
                </a:lnTo>
                <a:lnTo>
                  <a:pt x="42672" y="9144"/>
                </a:lnTo>
                <a:close/>
              </a:path>
              <a:path w="64135" h="13970">
                <a:moveTo>
                  <a:pt x="43478" y="5378"/>
                </a:moveTo>
                <a:lnTo>
                  <a:pt x="42672" y="4572"/>
                </a:lnTo>
                <a:lnTo>
                  <a:pt x="41148" y="4572"/>
                </a:lnTo>
                <a:lnTo>
                  <a:pt x="41608" y="5954"/>
                </a:lnTo>
                <a:lnTo>
                  <a:pt x="43478" y="5378"/>
                </a:lnTo>
                <a:close/>
              </a:path>
              <a:path w="64135" h="13970">
                <a:moveTo>
                  <a:pt x="42672" y="9144"/>
                </a:moveTo>
                <a:lnTo>
                  <a:pt x="41608" y="5954"/>
                </a:lnTo>
                <a:lnTo>
                  <a:pt x="41148" y="6096"/>
                </a:lnTo>
                <a:lnTo>
                  <a:pt x="42672" y="9144"/>
                </a:lnTo>
                <a:close/>
              </a:path>
              <a:path w="64135" h="13970">
                <a:moveTo>
                  <a:pt x="44196" y="8909"/>
                </a:moveTo>
                <a:lnTo>
                  <a:pt x="44196" y="6096"/>
                </a:lnTo>
                <a:lnTo>
                  <a:pt x="43478" y="5378"/>
                </a:lnTo>
                <a:lnTo>
                  <a:pt x="41608" y="5954"/>
                </a:lnTo>
                <a:lnTo>
                  <a:pt x="42672" y="9144"/>
                </a:lnTo>
                <a:lnTo>
                  <a:pt x="44196" y="8909"/>
                </a:lnTo>
                <a:close/>
              </a:path>
              <a:path w="64135" h="13970">
                <a:moveTo>
                  <a:pt x="44196" y="9144"/>
                </a:moveTo>
                <a:lnTo>
                  <a:pt x="44196" y="8909"/>
                </a:lnTo>
                <a:lnTo>
                  <a:pt x="42672" y="9144"/>
                </a:lnTo>
                <a:lnTo>
                  <a:pt x="44196" y="9144"/>
                </a:lnTo>
                <a:close/>
              </a:path>
              <a:path w="64135" h="13970">
                <a:moveTo>
                  <a:pt x="60960" y="0"/>
                </a:moveTo>
                <a:lnTo>
                  <a:pt x="43478" y="5378"/>
                </a:lnTo>
                <a:lnTo>
                  <a:pt x="44196" y="6096"/>
                </a:lnTo>
                <a:lnTo>
                  <a:pt x="44196" y="8909"/>
                </a:lnTo>
                <a:lnTo>
                  <a:pt x="59436" y="6564"/>
                </a:lnTo>
                <a:lnTo>
                  <a:pt x="59436" y="1524"/>
                </a:lnTo>
                <a:lnTo>
                  <a:pt x="60960" y="0"/>
                </a:lnTo>
                <a:close/>
              </a:path>
              <a:path w="64135" h="13970">
                <a:moveTo>
                  <a:pt x="62484" y="6096"/>
                </a:moveTo>
                <a:lnTo>
                  <a:pt x="60960" y="0"/>
                </a:lnTo>
                <a:lnTo>
                  <a:pt x="59436" y="1524"/>
                </a:lnTo>
                <a:lnTo>
                  <a:pt x="59436" y="4572"/>
                </a:lnTo>
                <a:lnTo>
                  <a:pt x="60960" y="6096"/>
                </a:lnTo>
                <a:lnTo>
                  <a:pt x="62484" y="6096"/>
                </a:lnTo>
                <a:close/>
              </a:path>
              <a:path w="64135" h="13970">
                <a:moveTo>
                  <a:pt x="62484" y="6096"/>
                </a:moveTo>
                <a:lnTo>
                  <a:pt x="60960" y="6096"/>
                </a:lnTo>
                <a:lnTo>
                  <a:pt x="59436" y="4572"/>
                </a:lnTo>
                <a:lnTo>
                  <a:pt x="59436" y="6564"/>
                </a:lnTo>
                <a:lnTo>
                  <a:pt x="62484" y="6096"/>
                </a:lnTo>
                <a:close/>
              </a:path>
              <a:path w="64135" h="13970">
                <a:moveTo>
                  <a:pt x="64008" y="4572"/>
                </a:moveTo>
                <a:lnTo>
                  <a:pt x="64008" y="1524"/>
                </a:lnTo>
                <a:lnTo>
                  <a:pt x="62484" y="0"/>
                </a:lnTo>
                <a:lnTo>
                  <a:pt x="60960" y="0"/>
                </a:lnTo>
                <a:lnTo>
                  <a:pt x="62484" y="6096"/>
                </a:lnTo>
                <a:lnTo>
                  <a:pt x="64008" y="4572"/>
                </a:lnTo>
                <a:close/>
              </a:path>
            </a:pathLst>
          </a:custGeom>
          <a:solidFill>
            <a:srgbClr val="BF4F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8"/>
          <p:cNvSpPr/>
          <p:nvPr/>
        </p:nvSpPr>
        <p:spPr>
          <a:xfrm>
            <a:off x="2446020" y="4012692"/>
            <a:ext cx="162560" cy="3779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4"/>
          <p:cNvSpPr/>
          <p:nvPr/>
        </p:nvSpPr>
        <p:spPr>
          <a:xfrm>
            <a:off x="4012692" y="5707380"/>
            <a:ext cx="40005" cy="26034"/>
          </a:xfrm>
          <a:custGeom>
            <a:avLst/>
            <a:gdLst/>
            <a:ahLst/>
            <a:cxnLst/>
            <a:rect l="l" t="t" r="r" b="b"/>
            <a:pathLst>
              <a:path w="40004" h="26035">
                <a:moveTo>
                  <a:pt x="2612" y="19812"/>
                </a:moveTo>
                <a:lnTo>
                  <a:pt x="0" y="19812"/>
                </a:lnTo>
                <a:lnTo>
                  <a:pt x="0" y="21336"/>
                </a:lnTo>
                <a:lnTo>
                  <a:pt x="2612" y="19812"/>
                </a:lnTo>
                <a:close/>
              </a:path>
              <a:path w="40004" h="26035">
                <a:moveTo>
                  <a:pt x="4572" y="24384"/>
                </a:moveTo>
                <a:lnTo>
                  <a:pt x="4572" y="22860"/>
                </a:lnTo>
                <a:lnTo>
                  <a:pt x="3048" y="19812"/>
                </a:lnTo>
                <a:lnTo>
                  <a:pt x="2612" y="19812"/>
                </a:lnTo>
                <a:lnTo>
                  <a:pt x="0" y="21336"/>
                </a:lnTo>
                <a:lnTo>
                  <a:pt x="3048" y="25908"/>
                </a:lnTo>
                <a:lnTo>
                  <a:pt x="4572" y="24384"/>
                </a:lnTo>
                <a:close/>
              </a:path>
              <a:path w="40004" h="26035">
                <a:moveTo>
                  <a:pt x="3048" y="25908"/>
                </a:moveTo>
                <a:lnTo>
                  <a:pt x="0" y="21336"/>
                </a:lnTo>
                <a:lnTo>
                  <a:pt x="0" y="25908"/>
                </a:lnTo>
                <a:lnTo>
                  <a:pt x="3048" y="25908"/>
                </a:lnTo>
                <a:close/>
              </a:path>
              <a:path w="40004" h="26035">
                <a:moveTo>
                  <a:pt x="39624" y="4572"/>
                </a:moveTo>
                <a:lnTo>
                  <a:pt x="36576" y="0"/>
                </a:lnTo>
                <a:lnTo>
                  <a:pt x="2612" y="19812"/>
                </a:lnTo>
                <a:lnTo>
                  <a:pt x="3048" y="19812"/>
                </a:lnTo>
                <a:lnTo>
                  <a:pt x="4572" y="22860"/>
                </a:lnTo>
                <a:lnTo>
                  <a:pt x="4572" y="25019"/>
                </a:lnTo>
                <a:lnTo>
                  <a:pt x="35052" y="7239"/>
                </a:lnTo>
                <a:lnTo>
                  <a:pt x="35052" y="3048"/>
                </a:lnTo>
                <a:lnTo>
                  <a:pt x="36576" y="4572"/>
                </a:lnTo>
                <a:lnTo>
                  <a:pt x="39624" y="4572"/>
                </a:lnTo>
                <a:close/>
              </a:path>
              <a:path w="40004" h="26035">
                <a:moveTo>
                  <a:pt x="4572" y="25019"/>
                </a:moveTo>
                <a:lnTo>
                  <a:pt x="4572" y="24384"/>
                </a:lnTo>
                <a:lnTo>
                  <a:pt x="3048" y="25908"/>
                </a:lnTo>
                <a:lnTo>
                  <a:pt x="4572" y="25019"/>
                </a:lnTo>
                <a:close/>
              </a:path>
              <a:path w="40004" h="26035">
                <a:moveTo>
                  <a:pt x="36576" y="0"/>
                </a:moveTo>
                <a:lnTo>
                  <a:pt x="35052" y="0"/>
                </a:lnTo>
                <a:lnTo>
                  <a:pt x="35052" y="889"/>
                </a:lnTo>
                <a:lnTo>
                  <a:pt x="36576" y="0"/>
                </a:lnTo>
                <a:close/>
              </a:path>
              <a:path w="40004" h="26035">
                <a:moveTo>
                  <a:pt x="39624" y="4572"/>
                </a:moveTo>
                <a:lnTo>
                  <a:pt x="36576" y="4572"/>
                </a:lnTo>
                <a:lnTo>
                  <a:pt x="35052" y="3048"/>
                </a:lnTo>
                <a:lnTo>
                  <a:pt x="35052" y="7239"/>
                </a:lnTo>
                <a:lnTo>
                  <a:pt x="39624" y="4572"/>
                </a:lnTo>
                <a:close/>
              </a:path>
              <a:path w="40004" h="26035">
                <a:moveTo>
                  <a:pt x="39624" y="4572"/>
                </a:moveTo>
                <a:lnTo>
                  <a:pt x="39624" y="0"/>
                </a:lnTo>
                <a:lnTo>
                  <a:pt x="36576" y="0"/>
                </a:lnTo>
                <a:lnTo>
                  <a:pt x="39624" y="4572"/>
                </a:lnTo>
                <a:close/>
              </a:path>
            </a:pathLst>
          </a:custGeom>
          <a:solidFill>
            <a:srgbClr val="BF4F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5"/>
          <p:cNvSpPr/>
          <p:nvPr/>
        </p:nvSpPr>
        <p:spPr>
          <a:xfrm>
            <a:off x="2761488" y="3886199"/>
            <a:ext cx="391160" cy="1691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6"/>
          <p:cNvSpPr/>
          <p:nvPr/>
        </p:nvSpPr>
        <p:spPr>
          <a:xfrm>
            <a:off x="4256532" y="3997452"/>
            <a:ext cx="22860" cy="36830"/>
          </a:xfrm>
          <a:custGeom>
            <a:avLst/>
            <a:gdLst/>
            <a:ahLst/>
            <a:cxnLst/>
            <a:rect l="l" t="t" r="r" b="b"/>
            <a:pathLst>
              <a:path w="22860" h="36829">
                <a:moveTo>
                  <a:pt x="1524" y="9906"/>
                </a:moveTo>
                <a:lnTo>
                  <a:pt x="0" y="10668"/>
                </a:lnTo>
                <a:lnTo>
                  <a:pt x="0" y="12192"/>
                </a:lnTo>
                <a:lnTo>
                  <a:pt x="1524" y="9906"/>
                </a:lnTo>
                <a:close/>
              </a:path>
              <a:path w="22860" h="36829">
                <a:moveTo>
                  <a:pt x="12192" y="12192"/>
                </a:moveTo>
                <a:lnTo>
                  <a:pt x="6096" y="9144"/>
                </a:lnTo>
                <a:lnTo>
                  <a:pt x="3048" y="9144"/>
                </a:lnTo>
                <a:lnTo>
                  <a:pt x="1524" y="9906"/>
                </a:lnTo>
                <a:lnTo>
                  <a:pt x="0" y="12192"/>
                </a:lnTo>
                <a:lnTo>
                  <a:pt x="1524" y="12700"/>
                </a:lnTo>
                <a:lnTo>
                  <a:pt x="1524" y="12192"/>
                </a:lnTo>
                <a:lnTo>
                  <a:pt x="2286" y="12954"/>
                </a:lnTo>
                <a:lnTo>
                  <a:pt x="4572" y="13716"/>
                </a:lnTo>
                <a:lnTo>
                  <a:pt x="9144" y="13716"/>
                </a:lnTo>
                <a:lnTo>
                  <a:pt x="9144" y="15240"/>
                </a:lnTo>
                <a:lnTo>
                  <a:pt x="12192" y="12192"/>
                </a:lnTo>
                <a:close/>
              </a:path>
              <a:path w="22860" h="36829">
                <a:moveTo>
                  <a:pt x="3048" y="13716"/>
                </a:moveTo>
                <a:lnTo>
                  <a:pt x="2286" y="12954"/>
                </a:lnTo>
                <a:lnTo>
                  <a:pt x="0" y="12192"/>
                </a:lnTo>
                <a:lnTo>
                  <a:pt x="0" y="13716"/>
                </a:lnTo>
                <a:lnTo>
                  <a:pt x="3048" y="13716"/>
                </a:lnTo>
                <a:close/>
              </a:path>
              <a:path w="22860" h="36829">
                <a:moveTo>
                  <a:pt x="1524" y="13716"/>
                </a:moveTo>
                <a:lnTo>
                  <a:pt x="0" y="13716"/>
                </a:lnTo>
                <a:lnTo>
                  <a:pt x="0" y="15240"/>
                </a:lnTo>
                <a:lnTo>
                  <a:pt x="1524" y="13716"/>
                </a:lnTo>
                <a:close/>
              </a:path>
              <a:path w="22860" h="36829">
                <a:moveTo>
                  <a:pt x="9144" y="16764"/>
                </a:moveTo>
                <a:lnTo>
                  <a:pt x="9144" y="15240"/>
                </a:lnTo>
                <a:lnTo>
                  <a:pt x="4572" y="15240"/>
                </a:lnTo>
                <a:lnTo>
                  <a:pt x="3048" y="13716"/>
                </a:lnTo>
                <a:lnTo>
                  <a:pt x="1524" y="13716"/>
                </a:lnTo>
                <a:lnTo>
                  <a:pt x="0" y="15240"/>
                </a:lnTo>
                <a:lnTo>
                  <a:pt x="0" y="16764"/>
                </a:lnTo>
                <a:lnTo>
                  <a:pt x="2286" y="17907"/>
                </a:lnTo>
                <a:lnTo>
                  <a:pt x="9144" y="16764"/>
                </a:lnTo>
                <a:close/>
              </a:path>
              <a:path w="22860" h="36829">
                <a:moveTo>
                  <a:pt x="2286" y="17907"/>
                </a:moveTo>
                <a:lnTo>
                  <a:pt x="0" y="16764"/>
                </a:lnTo>
                <a:lnTo>
                  <a:pt x="0" y="18288"/>
                </a:lnTo>
                <a:lnTo>
                  <a:pt x="2286" y="17907"/>
                </a:lnTo>
                <a:close/>
              </a:path>
              <a:path w="22860" h="36829">
                <a:moveTo>
                  <a:pt x="3048" y="18288"/>
                </a:moveTo>
                <a:lnTo>
                  <a:pt x="2286" y="17907"/>
                </a:lnTo>
                <a:lnTo>
                  <a:pt x="0" y="18288"/>
                </a:lnTo>
                <a:lnTo>
                  <a:pt x="3048" y="18288"/>
                </a:lnTo>
                <a:close/>
              </a:path>
              <a:path w="22860" h="36829">
                <a:moveTo>
                  <a:pt x="9144" y="19812"/>
                </a:moveTo>
                <a:lnTo>
                  <a:pt x="9144" y="18288"/>
                </a:lnTo>
                <a:lnTo>
                  <a:pt x="0" y="18288"/>
                </a:lnTo>
                <a:lnTo>
                  <a:pt x="762" y="21336"/>
                </a:lnTo>
                <a:lnTo>
                  <a:pt x="1524" y="22860"/>
                </a:lnTo>
                <a:lnTo>
                  <a:pt x="1524" y="21336"/>
                </a:lnTo>
                <a:lnTo>
                  <a:pt x="3048" y="19812"/>
                </a:lnTo>
                <a:lnTo>
                  <a:pt x="9144" y="19812"/>
                </a:lnTo>
                <a:close/>
              </a:path>
              <a:path w="22860" h="36829">
                <a:moveTo>
                  <a:pt x="762" y="21336"/>
                </a:moveTo>
                <a:lnTo>
                  <a:pt x="0" y="18288"/>
                </a:lnTo>
                <a:lnTo>
                  <a:pt x="0" y="19812"/>
                </a:lnTo>
                <a:lnTo>
                  <a:pt x="762" y="21336"/>
                </a:lnTo>
                <a:close/>
              </a:path>
              <a:path w="22860" h="36829">
                <a:moveTo>
                  <a:pt x="7620" y="22860"/>
                </a:moveTo>
                <a:lnTo>
                  <a:pt x="1524" y="22860"/>
                </a:lnTo>
                <a:lnTo>
                  <a:pt x="762" y="21336"/>
                </a:lnTo>
                <a:lnTo>
                  <a:pt x="1524" y="24384"/>
                </a:lnTo>
                <a:lnTo>
                  <a:pt x="7010" y="23469"/>
                </a:lnTo>
                <a:lnTo>
                  <a:pt x="7620" y="22860"/>
                </a:lnTo>
                <a:close/>
              </a:path>
              <a:path w="22860" h="36829">
                <a:moveTo>
                  <a:pt x="5334" y="4572"/>
                </a:moveTo>
                <a:lnTo>
                  <a:pt x="4572" y="4572"/>
                </a:lnTo>
                <a:lnTo>
                  <a:pt x="1524" y="7620"/>
                </a:lnTo>
                <a:lnTo>
                  <a:pt x="1524" y="9906"/>
                </a:lnTo>
                <a:lnTo>
                  <a:pt x="3048" y="7620"/>
                </a:lnTo>
                <a:lnTo>
                  <a:pt x="5334" y="4572"/>
                </a:lnTo>
                <a:close/>
              </a:path>
              <a:path w="22860" h="36829">
                <a:moveTo>
                  <a:pt x="6096" y="9144"/>
                </a:moveTo>
                <a:lnTo>
                  <a:pt x="3048" y="7620"/>
                </a:lnTo>
                <a:lnTo>
                  <a:pt x="1524" y="9906"/>
                </a:lnTo>
                <a:lnTo>
                  <a:pt x="3048" y="9144"/>
                </a:lnTo>
                <a:lnTo>
                  <a:pt x="6096" y="9144"/>
                </a:lnTo>
                <a:close/>
              </a:path>
              <a:path w="22860" h="36829">
                <a:moveTo>
                  <a:pt x="2286" y="12954"/>
                </a:moveTo>
                <a:lnTo>
                  <a:pt x="1524" y="12192"/>
                </a:lnTo>
                <a:lnTo>
                  <a:pt x="1524" y="12700"/>
                </a:lnTo>
                <a:lnTo>
                  <a:pt x="2286" y="12954"/>
                </a:lnTo>
                <a:close/>
              </a:path>
              <a:path w="22860" h="36829">
                <a:moveTo>
                  <a:pt x="9144" y="19812"/>
                </a:moveTo>
                <a:lnTo>
                  <a:pt x="3048" y="19812"/>
                </a:lnTo>
                <a:lnTo>
                  <a:pt x="1524" y="21336"/>
                </a:lnTo>
                <a:lnTo>
                  <a:pt x="1524" y="22860"/>
                </a:lnTo>
                <a:lnTo>
                  <a:pt x="7620" y="22860"/>
                </a:lnTo>
                <a:lnTo>
                  <a:pt x="9144" y="19812"/>
                </a:lnTo>
                <a:close/>
              </a:path>
              <a:path w="22860" h="36829">
                <a:moveTo>
                  <a:pt x="7010" y="23469"/>
                </a:moveTo>
                <a:lnTo>
                  <a:pt x="1524" y="24384"/>
                </a:lnTo>
                <a:lnTo>
                  <a:pt x="1524" y="27432"/>
                </a:lnTo>
                <a:lnTo>
                  <a:pt x="3048" y="28956"/>
                </a:lnTo>
                <a:lnTo>
                  <a:pt x="3048" y="27432"/>
                </a:lnTo>
                <a:lnTo>
                  <a:pt x="7010" y="23469"/>
                </a:lnTo>
                <a:close/>
              </a:path>
              <a:path w="22860" h="36829">
                <a:moveTo>
                  <a:pt x="4572" y="13716"/>
                </a:moveTo>
                <a:lnTo>
                  <a:pt x="2286" y="12954"/>
                </a:lnTo>
                <a:lnTo>
                  <a:pt x="3048" y="13716"/>
                </a:lnTo>
                <a:lnTo>
                  <a:pt x="4572" y="13716"/>
                </a:lnTo>
                <a:close/>
              </a:path>
              <a:path w="22860" h="36829">
                <a:moveTo>
                  <a:pt x="9144" y="16764"/>
                </a:moveTo>
                <a:lnTo>
                  <a:pt x="2286" y="17907"/>
                </a:lnTo>
                <a:lnTo>
                  <a:pt x="3048" y="18288"/>
                </a:lnTo>
                <a:lnTo>
                  <a:pt x="7620" y="18288"/>
                </a:lnTo>
                <a:lnTo>
                  <a:pt x="9144" y="16764"/>
                </a:lnTo>
                <a:close/>
              </a:path>
              <a:path w="22860" h="36829">
                <a:moveTo>
                  <a:pt x="13716" y="6096"/>
                </a:moveTo>
                <a:lnTo>
                  <a:pt x="12192" y="7620"/>
                </a:lnTo>
                <a:lnTo>
                  <a:pt x="9144" y="4572"/>
                </a:lnTo>
                <a:lnTo>
                  <a:pt x="5334" y="4572"/>
                </a:lnTo>
                <a:lnTo>
                  <a:pt x="3048" y="7620"/>
                </a:lnTo>
                <a:lnTo>
                  <a:pt x="6096" y="9144"/>
                </a:lnTo>
                <a:lnTo>
                  <a:pt x="6096" y="7620"/>
                </a:lnTo>
                <a:lnTo>
                  <a:pt x="7620" y="9144"/>
                </a:lnTo>
                <a:lnTo>
                  <a:pt x="12192" y="9144"/>
                </a:lnTo>
                <a:lnTo>
                  <a:pt x="13208" y="8128"/>
                </a:lnTo>
                <a:lnTo>
                  <a:pt x="13716" y="6096"/>
                </a:lnTo>
                <a:close/>
              </a:path>
              <a:path w="22860" h="36829">
                <a:moveTo>
                  <a:pt x="9144" y="15240"/>
                </a:moveTo>
                <a:lnTo>
                  <a:pt x="4572" y="13716"/>
                </a:lnTo>
                <a:lnTo>
                  <a:pt x="3048" y="13716"/>
                </a:lnTo>
                <a:lnTo>
                  <a:pt x="4572" y="15240"/>
                </a:lnTo>
                <a:lnTo>
                  <a:pt x="9144" y="15240"/>
                </a:lnTo>
                <a:close/>
              </a:path>
              <a:path w="22860" h="36829">
                <a:moveTo>
                  <a:pt x="12192" y="24384"/>
                </a:moveTo>
                <a:lnTo>
                  <a:pt x="10668" y="22860"/>
                </a:lnTo>
                <a:lnTo>
                  <a:pt x="7010" y="23469"/>
                </a:lnTo>
                <a:lnTo>
                  <a:pt x="3048" y="27432"/>
                </a:lnTo>
                <a:lnTo>
                  <a:pt x="4064" y="28956"/>
                </a:lnTo>
                <a:lnTo>
                  <a:pt x="6096" y="28956"/>
                </a:lnTo>
                <a:lnTo>
                  <a:pt x="6096" y="25908"/>
                </a:lnTo>
                <a:lnTo>
                  <a:pt x="7620" y="24384"/>
                </a:lnTo>
                <a:lnTo>
                  <a:pt x="12192" y="24384"/>
                </a:lnTo>
                <a:close/>
              </a:path>
              <a:path w="22860" h="36829">
                <a:moveTo>
                  <a:pt x="4064" y="28956"/>
                </a:moveTo>
                <a:lnTo>
                  <a:pt x="3048" y="27432"/>
                </a:lnTo>
                <a:lnTo>
                  <a:pt x="3048" y="28956"/>
                </a:lnTo>
                <a:lnTo>
                  <a:pt x="4064" y="28956"/>
                </a:lnTo>
                <a:close/>
              </a:path>
              <a:path w="22860" h="36829">
                <a:moveTo>
                  <a:pt x="8534" y="28956"/>
                </a:moveTo>
                <a:lnTo>
                  <a:pt x="4064" y="28956"/>
                </a:lnTo>
                <a:lnTo>
                  <a:pt x="6096" y="32004"/>
                </a:lnTo>
                <a:lnTo>
                  <a:pt x="6096" y="30480"/>
                </a:lnTo>
                <a:lnTo>
                  <a:pt x="6773" y="31157"/>
                </a:lnTo>
                <a:lnTo>
                  <a:pt x="8534" y="28956"/>
                </a:lnTo>
                <a:close/>
              </a:path>
              <a:path w="22860" h="36829">
                <a:moveTo>
                  <a:pt x="9144" y="15240"/>
                </a:moveTo>
                <a:lnTo>
                  <a:pt x="7620" y="13716"/>
                </a:lnTo>
                <a:lnTo>
                  <a:pt x="4572" y="13716"/>
                </a:lnTo>
                <a:lnTo>
                  <a:pt x="9144" y="15240"/>
                </a:lnTo>
                <a:close/>
              </a:path>
              <a:path w="22860" h="36829">
                <a:moveTo>
                  <a:pt x="12192" y="7620"/>
                </a:moveTo>
                <a:lnTo>
                  <a:pt x="10668" y="3810"/>
                </a:lnTo>
                <a:lnTo>
                  <a:pt x="7620" y="1524"/>
                </a:lnTo>
                <a:lnTo>
                  <a:pt x="5334" y="4572"/>
                </a:lnTo>
                <a:lnTo>
                  <a:pt x="9144" y="4572"/>
                </a:lnTo>
                <a:lnTo>
                  <a:pt x="12192" y="7620"/>
                </a:lnTo>
                <a:close/>
              </a:path>
              <a:path w="22860" h="36829">
                <a:moveTo>
                  <a:pt x="10668" y="3810"/>
                </a:moveTo>
                <a:lnTo>
                  <a:pt x="9144" y="0"/>
                </a:lnTo>
                <a:lnTo>
                  <a:pt x="7620" y="0"/>
                </a:lnTo>
                <a:lnTo>
                  <a:pt x="6096" y="1524"/>
                </a:lnTo>
                <a:lnTo>
                  <a:pt x="6096" y="3556"/>
                </a:lnTo>
                <a:lnTo>
                  <a:pt x="7620" y="1524"/>
                </a:lnTo>
                <a:lnTo>
                  <a:pt x="10668" y="3810"/>
                </a:lnTo>
                <a:close/>
              </a:path>
              <a:path w="22860" h="36829">
                <a:moveTo>
                  <a:pt x="7620" y="9144"/>
                </a:moveTo>
                <a:lnTo>
                  <a:pt x="6096" y="7620"/>
                </a:lnTo>
                <a:lnTo>
                  <a:pt x="6096" y="9144"/>
                </a:lnTo>
                <a:lnTo>
                  <a:pt x="7620" y="9144"/>
                </a:lnTo>
                <a:close/>
              </a:path>
              <a:path w="22860" h="36829">
                <a:moveTo>
                  <a:pt x="9144" y="10668"/>
                </a:moveTo>
                <a:lnTo>
                  <a:pt x="7620" y="9144"/>
                </a:lnTo>
                <a:lnTo>
                  <a:pt x="6096" y="9144"/>
                </a:lnTo>
                <a:lnTo>
                  <a:pt x="9144" y="10668"/>
                </a:lnTo>
                <a:close/>
              </a:path>
              <a:path w="22860" h="36829">
                <a:moveTo>
                  <a:pt x="12192" y="24384"/>
                </a:moveTo>
                <a:lnTo>
                  <a:pt x="7620" y="24384"/>
                </a:lnTo>
                <a:lnTo>
                  <a:pt x="6096" y="25908"/>
                </a:lnTo>
                <a:lnTo>
                  <a:pt x="6096" y="28956"/>
                </a:lnTo>
                <a:lnTo>
                  <a:pt x="8534" y="28956"/>
                </a:lnTo>
                <a:lnTo>
                  <a:pt x="12192" y="24384"/>
                </a:lnTo>
                <a:close/>
              </a:path>
              <a:path w="22860" h="36829">
                <a:moveTo>
                  <a:pt x="6773" y="31157"/>
                </a:moveTo>
                <a:lnTo>
                  <a:pt x="6096" y="30480"/>
                </a:lnTo>
                <a:lnTo>
                  <a:pt x="6096" y="32004"/>
                </a:lnTo>
                <a:lnTo>
                  <a:pt x="6773" y="31157"/>
                </a:lnTo>
                <a:close/>
              </a:path>
              <a:path w="22860" h="36829">
                <a:moveTo>
                  <a:pt x="9906" y="28194"/>
                </a:moveTo>
                <a:lnTo>
                  <a:pt x="9144" y="28956"/>
                </a:lnTo>
                <a:lnTo>
                  <a:pt x="8534" y="28956"/>
                </a:lnTo>
                <a:lnTo>
                  <a:pt x="6773" y="31157"/>
                </a:lnTo>
                <a:lnTo>
                  <a:pt x="7620" y="32004"/>
                </a:lnTo>
                <a:lnTo>
                  <a:pt x="9906" y="28194"/>
                </a:lnTo>
                <a:close/>
              </a:path>
              <a:path w="22860" h="36829">
                <a:moveTo>
                  <a:pt x="10668" y="22860"/>
                </a:moveTo>
                <a:lnTo>
                  <a:pt x="9144" y="21336"/>
                </a:lnTo>
                <a:lnTo>
                  <a:pt x="7010" y="23469"/>
                </a:lnTo>
                <a:lnTo>
                  <a:pt x="10668" y="22860"/>
                </a:lnTo>
                <a:close/>
              </a:path>
              <a:path w="22860" h="36829">
                <a:moveTo>
                  <a:pt x="13208" y="8128"/>
                </a:moveTo>
                <a:lnTo>
                  <a:pt x="12192" y="9144"/>
                </a:lnTo>
                <a:lnTo>
                  <a:pt x="7620" y="9144"/>
                </a:lnTo>
                <a:lnTo>
                  <a:pt x="9144" y="10668"/>
                </a:lnTo>
                <a:lnTo>
                  <a:pt x="12192" y="12192"/>
                </a:lnTo>
                <a:lnTo>
                  <a:pt x="13208" y="8128"/>
                </a:lnTo>
                <a:close/>
              </a:path>
              <a:path w="22860" h="36829">
                <a:moveTo>
                  <a:pt x="9144" y="15240"/>
                </a:moveTo>
                <a:lnTo>
                  <a:pt x="9144" y="13716"/>
                </a:lnTo>
                <a:lnTo>
                  <a:pt x="7620" y="13716"/>
                </a:lnTo>
                <a:lnTo>
                  <a:pt x="9144" y="15240"/>
                </a:lnTo>
                <a:close/>
              </a:path>
              <a:path w="22860" h="36829">
                <a:moveTo>
                  <a:pt x="10160" y="20828"/>
                </a:moveTo>
                <a:lnTo>
                  <a:pt x="9144" y="16764"/>
                </a:lnTo>
                <a:lnTo>
                  <a:pt x="7620" y="18288"/>
                </a:lnTo>
                <a:lnTo>
                  <a:pt x="9144" y="18288"/>
                </a:lnTo>
                <a:lnTo>
                  <a:pt x="9144" y="19812"/>
                </a:lnTo>
                <a:lnTo>
                  <a:pt x="10160" y="20828"/>
                </a:lnTo>
                <a:close/>
              </a:path>
              <a:path w="22860" h="36829">
                <a:moveTo>
                  <a:pt x="10668" y="22860"/>
                </a:moveTo>
                <a:lnTo>
                  <a:pt x="10160" y="20828"/>
                </a:lnTo>
                <a:lnTo>
                  <a:pt x="9144" y="19812"/>
                </a:lnTo>
                <a:lnTo>
                  <a:pt x="7620" y="22860"/>
                </a:lnTo>
                <a:lnTo>
                  <a:pt x="9144" y="21336"/>
                </a:lnTo>
                <a:lnTo>
                  <a:pt x="10668" y="22860"/>
                </a:lnTo>
                <a:close/>
              </a:path>
              <a:path w="22860" h="36829">
                <a:moveTo>
                  <a:pt x="10668" y="32004"/>
                </a:moveTo>
                <a:lnTo>
                  <a:pt x="10668" y="27432"/>
                </a:lnTo>
                <a:lnTo>
                  <a:pt x="9906" y="28194"/>
                </a:lnTo>
                <a:lnTo>
                  <a:pt x="7620" y="32004"/>
                </a:lnTo>
                <a:lnTo>
                  <a:pt x="10668" y="32004"/>
                </a:lnTo>
                <a:close/>
              </a:path>
              <a:path w="22860" h="36829">
                <a:moveTo>
                  <a:pt x="15240" y="35269"/>
                </a:moveTo>
                <a:lnTo>
                  <a:pt x="15240" y="30480"/>
                </a:lnTo>
                <a:lnTo>
                  <a:pt x="12192" y="32004"/>
                </a:lnTo>
                <a:lnTo>
                  <a:pt x="7620" y="32004"/>
                </a:lnTo>
                <a:lnTo>
                  <a:pt x="15240" y="35269"/>
                </a:lnTo>
                <a:close/>
              </a:path>
              <a:path w="22860" h="36829">
                <a:moveTo>
                  <a:pt x="12192" y="24384"/>
                </a:moveTo>
                <a:lnTo>
                  <a:pt x="8534" y="28956"/>
                </a:lnTo>
                <a:lnTo>
                  <a:pt x="9144" y="28956"/>
                </a:lnTo>
                <a:lnTo>
                  <a:pt x="9906" y="28194"/>
                </a:lnTo>
                <a:lnTo>
                  <a:pt x="12192" y="24384"/>
                </a:lnTo>
                <a:close/>
              </a:path>
              <a:path w="22860" h="36829">
                <a:moveTo>
                  <a:pt x="13716" y="4572"/>
                </a:moveTo>
                <a:lnTo>
                  <a:pt x="13716" y="1524"/>
                </a:lnTo>
                <a:lnTo>
                  <a:pt x="12192" y="0"/>
                </a:lnTo>
                <a:lnTo>
                  <a:pt x="9144" y="0"/>
                </a:lnTo>
                <a:lnTo>
                  <a:pt x="10668" y="3810"/>
                </a:lnTo>
                <a:lnTo>
                  <a:pt x="12192" y="4953"/>
                </a:lnTo>
                <a:lnTo>
                  <a:pt x="12192" y="4572"/>
                </a:lnTo>
                <a:lnTo>
                  <a:pt x="13716" y="4572"/>
                </a:lnTo>
                <a:close/>
              </a:path>
              <a:path w="22860" h="36829">
                <a:moveTo>
                  <a:pt x="19050" y="28956"/>
                </a:moveTo>
                <a:lnTo>
                  <a:pt x="12192" y="24384"/>
                </a:lnTo>
                <a:lnTo>
                  <a:pt x="9906" y="28194"/>
                </a:lnTo>
                <a:lnTo>
                  <a:pt x="10668" y="27432"/>
                </a:lnTo>
                <a:lnTo>
                  <a:pt x="10668" y="32004"/>
                </a:lnTo>
                <a:lnTo>
                  <a:pt x="12192" y="32004"/>
                </a:lnTo>
                <a:lnTo>
                  <a:pt x="15240" y="30480"/>
                </a:lnTo>
                <a:lnTo>
                  <a:pt x="15240" y="35269"/>
                </a:lnTo>
                <a:lnTo>
                  <a:pt x="16764" y="35922"/>
                </a:lnTo>
                <a:lnTo>
                  <a:pt x="16764" y="32004"/>
                </a:lnTo>
                <a:lnTo>
                  <a:pt x="18288" y="28956"/>
                </a:lnTo>
                <a:lnTo>
                  <a:pt x="19050" y="28956"/>
                </a:lnTo>
                <a:close/>
              </a:path>
              <a:path w="22860" h="36829">
                <a:moveTo>
                  <a:pt x="10668" y="22860"/>
                </a:moveTo>
                <a:lnTo>
                  <a:pt x="10668" y="21336"/>
                </a:lnTo>
                <a:lnTo>
                  <a:pt x="10160" y="20828"/>
                </a:lnTo>
                <a:lnTo>
                  <a:pt x="10668" y="22860"/>
                </a:lnTo>
                <a:close/>
              </a:path>
              <a:path w="22860" h="36829">
                <a:moveTo>
                  <a:pt x="13716" y="6096"/>
                </a:moveTo>
                <a:lnTo>
                  <a:pt x="10668" y="3810"/>
                </a:lnTo>
                <a:lnTo>
                  <a:pt x="12192" y="7620"/>
                </a:lnTo>
                <a:lnTo>
                  <a:pt x="13716" y="6096"/>
                </a:lnTo>
                <a:close/>
              </a:path>
              <a:path w="22860" h="36829">
                <a:moveTo>
                  <a:pt x="15240" y="4572"/>
                </a:moveTo>
                <a:lnTo>
                  <a:pt x="13716" y="0"/>
                </a:lnTo>
                <a:lnTo>
                  <a:pt x="12192" y="0"/>
                </a:lnTo>
                <a:lnTo>
                  <a:pt x="13716" y="1524"/>
                </a:lnTo>
                <a:lnTo>
                  <a:pt x="13716" y="4572"/>
                </a:lnTo>
                <a:lnTo>
                  <a:pt x="15240" y="4572"/>
                </a:lnTo>
                <a:close/>
              </a:path>
              <a:path w="22860" h="36829">
                <a:moveTo>
                  <a:pt x="15240" y="4572"/>
                </a:moveTo>
                <a:lnTo>
                  <a:pt x="12192" y="4572"/>
                </a:lnTo>
                <a:lnTo>
                  <a:pt x="12192" y="4953"/>
                </a:lnTo>
                <a:lnTo>
                  <a:pt x="13716" y="6096"/>
                </a:lnTo>
                <a:lnTo>
                  <a:pt x="15240" y="4572"/>
                </a:lnTo>
                <a:close/>
              </a:path>
              <a:path w="22860" h="36829">
                <a:moveTo>
                  <a:pt x="15240" y="26416"/>
                </a:moveTo>
                <a:lnTo>
                  <a:pt x="15240" y="25908"/>
                </a:lnTo>
                <a:lnTo>
                  <a:pt x="12192" y="24384"/>
                </a:lnTo>
                <a:lnTo>
                  <a:pt x="15240" y="26416"/>
                </a:lnTo>
                <a:close/>
              </a:path>
              <a:path w="22860" h="36829">
                <a:moveTo>
                  <a:pt x="13716" y="7620"/>
                </a:moveTo>
                <a:lnTo>
                  <a:pt x="13716" y="6096"/>
                </a:lnTo>
                <a:lnTo>
                  <a:pt x="13208" y="8128"/>
                </a:lnTo>
                <a:lnTo>
                  <a:pt x="13716" y="7620"/>
                </a:lnTo>
                <a:close/>
              </a:path>
              <a:path w="22860" h="36829">
                <a:moveTo>
                  <a:pt x="16764" y="4572"/>
                </a:moveTo>
                <a:lnTo>
                  <a:pt x="16764" y="1524"/>
                </a:lnTo>
                <a:lnTo>
                  <a:pt x="15240" y="0"/>
                </a:lnTo>
                <a:lnTo>
                  <a:pt x="13716" y="0"/>
                </a:lnTo>
                <a:lnTo>
                  <a:pt x="15240" y="4572"/>
                </a:lnTo>
                <a:lnTo>
                  <a:pt x="16764" y="4572"/>
                </a:lnTo>
                <a:close/>
              </a:path>
              <a:path w="22860" h="36829">
                <a:moveTo>
                  <a:pt x="21336" y="30480"/>
                </a:moveTo>
                <a:lnTo>
                  <a:pt x="19050" y="28956"/>
                </a:lnTo>
                <a:lnTo>
                  <a:pt x="18288" y="28956"/>
                </a:lnTo>
                <a:lnTo>
                  <a:pt x="16764" y="32004"/>
                </a:lnTo>
                <a:lnTo>
                  <a:pt x="16764" y="35052"/>
                </a:lnTo>
                <a:lnTo>
                  <a:pt x="18288" y="36576"/>
                </a:lnTo>
                <a:lnTo>
                  <a:pt x="21336" y="30480"/>
                </a:lnTo>
                <a:close/>
              </a:path>
              <a:path w="22860" h="36829">
                <a:moveTo>
                  <a:pt x="18288" y="36576"/>
                </a:moveTo>
                <a:lnTo>
                  <a:pt x="16764" y="35052"/>
                </a:lnTo>
                <a:lnTo>
                  <a:pt x="16764" y="35922"/>
                </a:lnTo>
                <a:lnTo>
                  <a:pt x="18288" y="36576"/>
                </a:lnTo>
                <a:close/>
              </a:path>
              <a:path w="22860" h="36829">
                <a:moveTo>
                  <a:pt x="21336" y="36576"/>
                </a:moveTo>
                <a:lnTo>
                  <a:pt x="21336" y="30480"/>
                </a:lnTo>
                <a:lnTo>
                  <a:pt x="18288" y="36576"/>
                </a:lnTo>
                <a:lnTo>
                  <a:pt x="21336" y="36576"/>
                </a:lnTo>
                <a:close/>
              </a:path>
              <a:path w="22860" h="36829">
                <a:moveTo>
                  <a:pt x="22860" y="35052"/>
                </a:moveTo>
                <a:lnTo>
                  <a:pt x="22860" y="32004"/>
                </a:lnTo>
                <a:lnTo>
                  <a:pt x="21336" y="28956"/>
                </a:lnTo>
                <a:lnTo>
                  <a:pt x="19050" y="28956"/>
                </a:lnTo>
                <a:lnTo>
                  <a:pt x="21336" y="30480"/>
                </a:lnTo>
                <a:lnTo>
                  <a:pt x="21336" y="36576"/>
                </a:lnTo>
                <a:lnTo>
                  <a:pt x="22860" y="35052"/>
                </a:lnTo>
                <a:close/>
              </a:path>
            </a:pathLst>
          </a:custGeom>
          <a:solidFill>
            <a:srgbClr val="BF4F4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74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5618" y="932330"/>
            <a:ext cx="6911228" cy="505273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1721784" y="6161555"/>
            <a:ext cx="3742765" cy="37147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6163" rIns="0" bIns="0" rtlCol="0" anchor="t">
            <a:normAutofit/>
          </a:bodyPr>
          <a:lstStyle/>
          <a:p>
            <a:pPr>
              <a:lnSpc>
                <a:spcPts val="2824"/>
              </a:lnSpc>
              <a:spcAft>
                <a:spcPts val="35"/>
              </a:spcAft>
            </a:pPr>
            <a:r>
              <a:rPr lang="en-US" sz="2471" b="1">
                <a:solidFill>
                  <a:srgbClr val="001F5F"/>
                </a:solidFill>
                <a:latin typeface="Times New Roman" panose="02020603050405020304" pitchFamily="1"/>
              </a:rPr>
              <a:t>Parameter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>
          <a:xfrm>
            <a:off x="745192" y="4801161"/>
            <a:ext cx="535081" cy="1098176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vert270" lIns="0" tIns="0" rIns="50426" bIns="0" rtlCol="0" anchor="t">
            <a:normAutofit fontScale="95000"/>
          </a:bodyPr>
          <a:lstStyle/>
          <a:p>
            <a:pPr algn="l">
              <a:lnSpc>
                <a:spcPts val="1677"/>
              </a:lnSpc>
              <a:spcAft>
                <a:spcPts val="0"/>
              </a:spcAft>
            </a:pPr>
            <a:r>
              <a:rPr lang="en-US" sz="1765" b="1" spc="-71">
                <a:solidFill>
                  <a:srgbClr val="000000"/>
                </a:solidFill>
                <a:latin typeface="Times New Roman" panose="02020603050405020304" pitchFamily="1"/>
              </a:rPr>
              <a:t>Acquisition </a:t>
            </a:r>
          </a:p>
          <a:p>
            <a:pPr marL="161373" algn="l">
              <a:lnSpc>
                <a:spcPts val="1324"/>
              </a:lnSpc>
              <a:spcBef>
                <a:spcPts val="415"/>
              </a:spcBef>
              <a:spcAft>
                <a:spcPts val="424"/>
              </a:spcAft>
            </a:pPr>
            <a:r>
              <a:rPr lang="en-US" sz="1765" b="1" spc="-75">
                <a:solidFill>
                  <a:srgbClr val="000000"/>
                </a:solidFill>
                <a:latin typeface="Times New Roman" panose="02020603050405020304" pitchFamily="1"/>
              </a:rPr>
              <a:t>function </a:t>
            </a:r>
          </a:p>
        </p:txBody>
      </p:sp>
    </p:spTree>
    <p:extLst>
      <p:ext uri="{BB962C8B-B14F-4D97-AF65-F5344CB8AC3E}">
        <p14:creationId xmlns:p14="http://schemas.microsoft.com/office/powerpoint/2010/main" val="33317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55009" y="2087096"/>
            <a:ext cx="6809815" cy="129371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297331" y="5688106"/>
            <a:ext cx="2202516" cy="3765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618565" y="481853"/>
            <a:ext cx="7776882" cy="854449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7284" rIns="0" bIns="0" rtlCol="0" anchor="t">
            <a:normAutofit/>
          </a:bodyPr>
          <a:lstStyle/>
          <a:p>
            <a:r>
              <a:rPr lang="en-US" sz="3883" spc="9">
                <a:solidFill>
                  <a:srgbClr val="000000"/>
                </a:solidFill>
                <a:latin typeface="Times New Roman" panose="02020603050405020304" pitchFamily="1"/>
              </a:rPr>
              <a:t>Exploration-exploitation tradeoff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>
          <a:xfrm>
            <a:off x="618565" y="1336302"/>
            <a:ext cx="7776882" cy="750794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rtlCol="0" anchor="t">
            <a:normAutofit/>
          </a:bodyPr>
          <a:lstStyle/>
          <a:p>
            <a:pPr algn="l">
              <a:lnSpc>
                <a:spcPts val="2824"/>
              </a:lnSpc>
              <a:spcAft>
                <a:spcPts val="3066"/>
              </a:spcAft>
            </a:pPr>
            <a:r>
              <a:rPr lang="en-US" sz="2471" spc="-13">
                <a:solidFill>
                  <a:srgbClr val="001F5F"/>
                </a:solidFill>
                <a:latin typeface="Times New Roman" panose="02020603050405020304" pitchFamily="1"/>
              </a:rPr>
              <a:t>Recall the expressions for GP prediction: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618565" y="3966883"/>
            <a:ext cx="7776882" cy="147637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2241" rIns="0" bIns="0" rtlCol="0" anchor="t">
            <a:noAutofit/>
          </a:bodyPr>
          <a:lstStyle/>
          <a:p>
            <a:pPr algn="just">
              <a:lnSpc>
                <a:spcPts val="2824"/>
              </a:lnSpc>
              <a:spcAft>
                <a:spcPts val="0"/>
              </a:spcAft>
            </a:pPr>
            <a:r>
              <a:rPr lang="en-US" sz="2400" spc="-4" dirty="0">
                <a:solidFill>
                  <a:srgbClr val="001F5F"/>
                </a:solidFill>
                <a:latin typeface="Times New Roman" panose="02020603050405020304" pitchFamily="1"/>
              </a:rPr>
              <a:t>We should choose the next point</a:t>
            </a:r>
            <a:r>
              <a:rPr lang="en-US" sz="2400" b="1" i="1" spc="-4" dirty="0">
                <a:solidFill>
                  <a:srgbClr val="00B04F"/>
                </a:solidFill>
                <a:latin typeface="Times New Roman" panose="02020603050405020304" pitchFamily="1"/>
              </a:rPr>
              <a:t> x</a:t>
            </a:r>
            <a:r>
              <a:rPr lang="en-US" sz="2400" spc="-4" dirty="0">
                <a:solidFill>
                  <a:srgbClr val="001F5F"/>
                </a:solidFill>
                <a:latin typeface="Times New Roman" panose="02020603050405020304" pitchFamily="1"/>
              </a:rPr>
              <a:t> where the mean is high </a:t>
            </a:r>
          </a:p>
          <a:p>
            <a:pPr algn="just">
              <a:lnSpc>
                <a:spcPts val="2824"/>
              </a:lnSpc>
              <a:spcBef>
                <a:spcPts val="163"/>
              </a:spcBef>
              <a:spcAft>
                <a:spcPts val="0"/>
              </a:spcAft>
            </a:pPr>
            <a:r>
              <a:rPr lang="en-US" sz="2400" spc="-4" dirty="0">
                <a:solidFill>
                  <a:srgbClr val="FF0000"/>
                </a:solidFill>
                <a:latin typeface="Times New Roman" panose="02020603050405020304" pitchFamily="1"/>
              </a:rPr>
              <a:t>(exploitation)</a:t>
            </a:r>
            <a:r>
              <a:rPr lang="en-US" sz="2400" spc="-4" dirty="0">
                <a:solidFill>
                  <a:srgbClr val="001F5F"/>
                </a:solidFill>
                <a:latin typeface="Times New Roman" panose="02020603050405020304" pitchFamily="1"/>
              </a:rPr>
              <a:t> and the variance is high</a:t>
            </a:r>
            <a:r>
              <a:rPr lang="en-US" sz="2400" spc="-4" dirty="0">
                <a:solidFill>
                  <a:srgbClr val="FF0000"/>
                </a:solidFill>
                <a:latin typeface="Times New Roman" panose="02020603050405020304" pitchFamily="1"/>
              </a:rPr>
              <a:t> (exploration). </a:t>
            </a:r>
          </a:p>
          <a:p>
            <a:pPr algn="just">
              <a:lnSpc>
                <a:spcPts val="2824"/>
              </a:lnSpc>
              <a:spcBef>
                <a:spcPts val="3128"/>
              </a:spcBef>
              <a:spcAft>
                <a:spcPts val="0"/>
              </a:spcAft>
            </a:pPr>
            <a:r>
              <a:rPr lang="en-US" sz="2400" spc="-18" dirty="0">
                <a:solidFill>
                  <a:srgbClr val="001F5F"/>
                </a:solidFill>
                <a:latin typeface="Times New Roman" panose="02020603050405020304" pitchFamily="1"/>
              </a:rPr>
              <a:t>We could balance this tradeoff with an</a:t>
            </a:r>
            <a:r>
              <a:rPr lang="en-US" sz="2400" spc="-18" dirty="0">
                <a:solidFill>
                  <a:srgbClr val="006FC0"/>
                </a:solidFill>
                <a:latin typeface="Times New Roman" panose="02020603050405020304" pitchFamily="1"/>
              </a:rPr>
              <a:t> acquisition function</a:t>
            </a:r>
            <a:r>
              <a:rPr lang="en-US" sz="2400" spc="-18" dirty="0">
                <a:solidFill>
                  <a:srgbClr val="001F5F"/>
                </a:solidFill>
                <a:latin typeface="Times New Roman" panose="02020603050405020304" pitchFamily="1"/>
              </a:rPr>
              <a:t> as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>
          <a:xfrm>
            <a:off x="618565" y="5443258"/>
            <a:ext cx="1048871" cy="630331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20731" rIns="0" bIns="0" rtlCol="0" anchor="t">
            <a:normAutofit/>
          </a:bodyPr>
          <a:lstStyle/>
          <a:p>
            <a:pPr algn="just">
              <a:lnSpc>
                <a:spcPts val="2824"/>
              </a:lnSpc>
              <a:spcAft>
                <a:spcPts val="1857"/>
              </a:spcAft>
              <a:buNone/>
            </a:pPr>
            <a:r>
              <a:rPr lang="en-US" sz="2471" spc="-79" dirty="0">
                <a:solidFill>
                  <a:srgbClr val="001F5F"/>
                </a:solidFill>
                <a:latin typeface="Times New Roman" panose="02020603050405020304" pitchFamily="1"/>
              </a:rPr>
              <a:t>follows: </a:t>
            </a:r>
          </a:p>
        </p:txBody>
      </p:sp>
    </p:spTree>
    <p:extLst>
      <p:ext uri="{BB962C8B-B14F-4D97-AF65-F5344CB8AC3E}">
        <p14:creationId xmlns:p14="http://schemas.microsoft.com/office/powerpoint/2010/main" val="20980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1673" y="1243126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1010997" y="2021995"/>
                </a:moveTo>
                <a:lnTo>
                  <a:pt x="963405" y="2020895"/>
                </a:lnTo>
                <a:lnTo>
                  <a:pt x="916379" y="2017626"/>
                </a:lnTo>
                <a:lnTo>
                  <a:pt x="869968" y="2012237"/>
                </a:lnTo>
                <a:lnTo>
                  <a:pt x="824220" y="2004777"/>
                </a:lnTo>
                <a:lnTo>
                  <a:pt x="779185" y="1995294"/>
                </a:lnTo>
                <a:lnTo>
                  <a:pt x="734910" y="1983837"/>
                </a:lnTo>
                <a:lnTo>
                  <a:pt x="691444" y="1970454"/>
                </a:lnTo>
                <a:lnTo>
                  <a:pt x="648836" y="1955194"/>
                </a:lnTo>
                <a:lnTo>
                  <a:pt x="607133" y="1938105"/>
                </a:lnTo>
                <a:lnTo>
                  <a:pt x="566386" y="1919237"/>
                </a:lnTo>
                <a:lnTo>
                  <a:pt x="526642" y="1898636"/>
                </a:lnTo>
                <a:lnTo>
                  <a:pt x="487950" y="1876353"/>
                </a:lnTo>
                <a:lnTo>
                  <a:pt x="450358" y="1852435"/>
                </a:lnTo>
                <a:lnTo>
                  <a:pt x="413915" y="1826932"/>
                </a:lnTo>
                <a:lnTo>
                  <a:pt x="378670" y="1799891"/>
                </a:lnTo>
                <a:lnTo>
                  <a:pt x="344670" y="1771361"/>
                </a:lnTo>
                <a:lnTo>
                  <a:pt x="311966" y="1741391"/>
                </a:lnTo>
                <a:lnTo>
                  <a:pt x="280604" y="1710029"/>
                </a:lnTo>
                <a:lnTo>
                  <a:pt x="250634" y="1677325"/>
                </a:lnTo>
                <a:lnTo>
                  <a:pt x="222104" y="1643325"/>
                </a:lnTo>
                <a:lnTo>
                  <a:pt x="195063" y="1608080"/>
                </a:lnTo>
                <a:lnTo>
                  <a:pt x="169560" y="1571637"/>
                </a:lnTo>
                <a:lnTo>
                  <a:pt x="145642" y="1534045"/>
                </a:lnTo>
                <a:lnTo>
                  <a:pt x="123359" y="1495353"/>
                </a:lnTo>
                <a:lnTo>
                  <a:pt x="102758" y="1455609"/>
                </a:lnTo>
                <a:lnTo>
                  <a:pt x="83890" y="1414861"/>
                </a:lnTo>
                <a:lnTo>
                  <a:pt x="66801" y="1373159"/>
                </a:lnTo>
                <a:lnTo>
                  <a:pt x="51541" y="1330551"/>
                </a:lnTo>
                <a:lnTo>
                  <a:pt x="38158" y="1287085"/>
                </a:lnTo>
                <a:lnTo>
                  <a:pt x="26701" y="1242810"/>
                </a:lnTo>
                <a:lnTo>
                  <a:pt x="17218" y="1197774"/>
                </a:lnTo>
                <a:lnTo>
                  <a:pt x="9758" y="1152027"/>
                </a:lnTo>
                <a:lnTo>
                  <a:pt x="4369" y="1105616"/>
                </a:lnTo>
                <a:lnTo>
                  <a:pt x="1100" y="1058590"/>
                </a:lnTo>
                <a:lnTo>
                  <a:pt x="0" y="1010997"/>
                </a:lnTo>
                <a:lnTo>
                  <a:pt x="1100" y="963405"/>
                </a:lnTo>
                <a:lnTo>
                  <a:pt x="4369" y="916379"/>
                </a:lnTo>
                <a:lnTo>
                  <a:pt x="9758" y="869968"/>
                </a:lnTo>
                <a:lnTo>
                  <a:pt x="17218" y="824220"/>
                </a:lnTo>
                <a:lnTo>
                  <a:pt x="26701" y="779185"/>
                </a:lnTo>
                <a:lnTo>
                  <a:pt x="38158" y="734910"/>
                </a:lnTo>
                <a:lnTo>
                  <a:pt x="51541" y="691444"/>
                </a:lnTo>
                <a:lnTo>
                  <a:pt x="66801" y="648836"/>
                </a:lnTo>
                <a:lnTo>
                  <a:pt x="83890" y="607133"/>
                </a:lnTo>
                <a:lnTo>
                  <a:pt x="102758" y="566386"/>
                </a:lnTo>
                <a:lnTo>
                  <a:pt x="123359" y="526642"/>
                </a:lnTo>
                <a:lnTo>
                  <a:pt x="145642" y="487950"/>
                </a:lnTo>
                <a:lnTo>
                  <a:pt x="169560" y="450358"/>
                </a:lnTo>
                <a:lnTo>
                  <a:pt x="195063" y="413915"/>
                </a:lnTo>
                <a:lnTo>
                  <a:pt x="222104" y="378670"/>
                </a:lnTo>
                <a:lnTo>
                  <a:pt x="250634" y="344670"/>
                </a:lnTo>
                <a:lnTo>
                  <a:pt x="280604" y="311966"/>
                </a:lnTo>
                <a:lnTo>
                  <a:pt x="311966" y="280604"/>
                </a:lnTo>
                <a:lnTo>
                  <a:pt x="344670" y="250634"/>
                </a:lnTo>
                <a:lnTo>
                  <a:pt x="378670" y="222104"/>
                </a:lnTo>
                <a:lnTo>
                  <a:pt x="413915" y="195063"/>
                </a:lnTo>
                <a:lnTo>
                  <a:pt x="450358" y="169560"/>
                </a:lnTo>
                <a:lnTo>
                  <a:pt x="487950" y="145642"/>
                </a:lnTo>
                <a:lnTo>
                  <a:pt x="526642" y="123359"/>
                </a:lnTo>
                <a:lnTo>
                  <a:pt x="566386" y="102758"/>
                </a:lnTo>
                <a:lnTo>
                  <a:pt x="607133" y="83890"/>
                </a:lnTo>
                <a:lnTo>
                  <a:pt x="648836" y="66801"/>
                </a:lnTo>
                <a:lnTo>
                  <a:pt x="691444" y="51541"/>
                </a:lnTo>
                <a:lnTo>
                  <a:pt x="734910" y="38158"/>
                </a:lnTo>
                <a:lnTo>
                  <a:pt x="779185" y="26701"/>
                </a:lnTo>
                <a:lnTo>
                  <a:pt x="824220" y="17218"/>
                </a:lnTo>
                <a:lnTo>
                  <a:pt x="869968" y="9758"/>
                </a:lnTo>
                <a:lnTo>
                  <a:pt x="916379" y="4369"/>
                </a:lnTo>
                <a:lnTo>
                  <a:pt x="963405" y="1100"/>
                </a:lnTo>
                <a:lnTo>
                  <a:pt x="1010997" y="0"/>
                </a:lnTo>
                <a:lnTo>
                  <a:pt x="1061128" y="1242"/>
                </a:lnTo>
                <a:lnTo>
                  <a:pt x="1110919" y="4947"/>
                </a:lnTo>
                <a:lnTo>
                  <a:pt x="1160287" y="11079"/>
                </a:lnTo>
                <a:lnTo>
                  <a:pt x="1209149" y="19605"/>
                </a:lnTo>
                <a:lnTo>
                  <a:pt x="1257422" y="30490"/>
                </a:lnTo>
                <a:lnTo>
                  <a:pt x="1305024" y="43700"/>
                </a:lnTo>
                <a:lnTo>
                  <a:pt x="1351871" y="59200"/>
                </a:lnTo>
                <a:lnTo>
                  <a:pt x="1397881" y="76957"/>
                </a:lnTo>
                <a:lnTo>
                  <a:pt x="1442971" y="96935"/>
                </a:lnTo>
                <a:lnTo>
                  <a:pt x="1487057" y="119101"/>
                </a:lnTo>
                <a:lnTo>
                  <a:pt x="1530058" y="143421"/>
                </a:lnTo>
                <a:lnTo>
                  <a:pt x="1571890" y="169859"/>
                </a:lnTo>
                <a:lnTo>
                  <a:pt x="1612470" y="198381"/>
                </a:lnTo>
                <a:lnTo>
                  <a:pt x="1651715" y="228954"/>
                </a:lnTo>
                <a:lnTo>
                  <a:pt x="1689543" y="261543"/>
                </a:lnTo>
                <a:lnTo>
                  <a:pt x="1725871" y="296114"/>
                </a:lnTo>
                <a:lnTo>
                  <a:pt x="1760442" y="332442"/>
                </a:lnTo>
                <a:lnTo>
                  <a:pt x="1793031" y="370270"/>
                </a:lnTo>
                <a:lnTo>
                  <a:pt x="1823604" y="409515"/>
                </a:lnTo>
                <a:lnTo>
                  <a:pt x="1852128" y="450095"/>
                </a:lnTo>
                <a:lnTo>
                  <a:pt x="1878567" y="491927"/>
                </a:lnTo>
                <a:lnTo>
                  <a:pt x="1902887" y="534928"/>
                </a:lnTo>
                <a:lnTo>
                  <a:pt x="1925054" y="579015"/>
                </a:lnTo>
                <a:lnTo>
                  <a:pt x="1945033" y="624105"/>
                </a:lnTo>
                <a:lnTo>
                  <a:pt x="1962791" y="670116"/>
                </a:lnTo>
                <a:lnTo>
                  <a:pt x="1978292" y="716963"/>
                </a:lnTo>
                <a:lnTo>
                  <a:pt x="1991503" y="764566"/>
                </a:lnTo>
                <a:lnTo>
                  <a:pt x="2002388" y="812840"/>
                </a:lnTo>
                <a:lnTo>
                  <a:pt x="2010915" y="861703"/>
                </a:lnTo>
                <a:lnTo>
                  <a:pt x="2017048" y="911072"/>
                </a:lnTo>
                <a:lnTo>
                  <a:pt x="2020753" y="960865"/>
                </a:lnTo>
                <a:lnTo>
                  <a:pt x="2021995" y="1010997"/>
                </a:lnTo>
                <a:lnTo>
                  <a:pt x="2020895" y="1058590"/>
                </a:lnTo>
                <a:lnTo>
                  <a:pt x="2017626" y="1105616"/>
                </a:lnTo>
                <a:lnTo>
                  <a:pt x="2012237" y="1152027"/>
                </a:lnTo>
                <a:lnTo>
                  <a:pt x="2004777" y="1197774"/>
                </a:lnTo>
                <a:lnTo>
                  <a:pt x="1995294" y="1242810"/>
                </a:lnTo>
                <a:lnTo>
                  <a:pt x="1983836" y="1287085"/>
                </a:lnTo>
                <a:lnTo>
                  <a:pt x="1970453" y="1330551"/>
                </a:lnTo>
                <a:lnTo>
                  <a:pt x="1955193" y="1373159"/>
                </a:lnTo>
                <a:lnTo>
                  <a:pt x="1938104" y="1414861"/>
                </a:lnTo>
                <a:lnTo>
                  <a:pt x="1919235" y="1455609"/>
                </a:lnTo>
                <a:lnTo>
                  <a:pt x="1898634" y="1495353"/>
                </a:lnTo>
                <a:lnTo>
                  <a:pt x="1876351" y="1534045"/>
                </a:lnTo>
                <a:lnTo>
                  <a:pt x="1852433" y="1571637"/>
                </a:lnTo>
                <a:lnTo>
                  <a:pt x="1826929" y="1608080"/>
                </a:lnTo>
                <a:lnTo>
                  <a:pt x="1799887" y="1643325"/>
                </a:lnTo>
                <a:lnTo>
                  <a:pt x="1771358" y="1677325"/>
                </a:lnTo>
                <a:lnTo>
                  <a:pt x="1741387" y="1710029"/>
                </a:lnTo>
                <a:lnTo>
                  <a:pt x="1710025" y="1741391"/>
                </a:lnTo>
                <a:lnTo>
                  <a:pt x="1677321" y="1771361"/>
                </a:lnTo>
                <a:lnTo>
                  <a:pt x="1643321" y="1799891"/>
                </a:lnTo>
                <a:lnTo>
                  <a:pt x="1608076" y="1826932"/>
                </a:lnTo>
                <a:lnTo>
                  <a:pt x="1571633" y="1852435"/>
                </a:lnTo>
                <a:lnTo>
                  <a:pt x="1534041" y="1876353"/>
                </a:lnTo>
                <a:lnTo>
                  <a:pt x="1495348" y="1898636"/>
                </a:lnTo>
                <a:lnTo>
                  <a:pt x="1455604" y="1919237"/>
                </a:lnTo>
                <a:lnTo>
                  <a:pt x="1414857" y="1938105"/>
                </a:lnTo>
                <a:lnTo>
                  <a:pt x="1373155" y="1955194"/>
                </a:lnTo>
                <a:lnTo>
                  <a:pt x="1330547" y="1970454"/>
                </a:lnTo>
                <a:lnTo>
                  <a:pt x="1287082" y="1983837"/>
                </a:lnTo>
                <a:lnTo>
                  <a:pt x="1242807" y="1995294"/>
                </a:lnTo>
                <a:lnTo>
                  <a:pt x="1197772" y="2004777"/>
                </a:lnTo>
                <a:lnTo>
                  <a:pt x="1152025" y="2012237"/>
                </a:lnTo>
                <a:lnTo>
                  <a:pt x="1105614" y="2017626"/>
                </a:lnTo>
                <a:lnTo>
                  <a:pt x="1058589" y="2020895"/>
                </a:lnTo>
                <a:lnTo>
                  <a:pt x="1010997" y="202199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21673" y="1243126"/>
            <a:ext cx="2022475" cy="2022475"/>
          </a:xfrm>
          <a:custGeom>
            <a:avLst/>
            <a:gdLst/>
            <a:ahLst/>
            <a:cxnLst/>
            <a:rect l="l" t="t" r="r" b="b"/>
            <a:pathLst>
              <a:path w="2022475" h="2022475">
                <a:moveTo>
                  <a:pt x="0" y="1010997"/>
                </a:moveTo>
                <a:lnTo>
                  <a:pt x="1100" y="963405"/>
                </a:lnTo>
                <a:lnTo>
                  <a:pt x="4369" y="916379"/>
                </a:lnTo>
                <a:lnTo>
                  <a:pt x="9758" y="869968"/>
                </a:lnTo>
                <a:lnTo>
                  <a:pt x="17218" y="824220"/>
                </a:lnTo>
                <a:lnTo>
                  <a:pt x="26701" y="779185"/>
                </a:lnTo>
                <a:lnTo>
                  <a:pt x="38158" y="734910"/>
                </a:lnTo>
                <a:lnTo>
                  <a:pt x="51541" y="691444"/>
                </a:lnTo>
                <a:lnTo>
                  <a:pt x="66801" y="648836"/>
                </a:lnTo>
                <a:lnTo>
                  <a:pt x="83890" y="607133"/>
                </a:lnTo>
                <a:lnTo>
                  <a:pt x="102758" y="566386"/>
                </a:lnTo>
                <a:lnTo>
                  <a:pt x="123359" y="526642"/>
                </a:lnTo>
                <a:lnTo>
                  <a:pt x="145642" y="487950"/>
                </a:lnTo>
                <a:lnTo>
                  <a:pt x="169560" y="450358"/>
                </a:lnTo>
                <a:lnTo>
                  <a:pt x="195063" y="413915"/>
                </a:lnTo>
                <a:lnTo>
                  <a:pt x="222104" y="378670"/>
                </a:lnTo>
                <a:lnTo>
                  <a:pt x="250634" y="344670"/>
                </a:lnTo>
                <a:lnTo>
                  <a:pt x="280604" y="311966"/>
                </a:lnTo>
                <a:lnTo>
                  <a:pt x="311966" y="280604"/>
                </a:lnTo>
                <a:lnTo>
                  <a:pt x="344670" y="250634"/>
                </a:lnTo>
                <a:lnTo>
                  <a:pt x="378670" y="222104"/>
                </a:lnTo>
                <a:lnTo>
                  <a:pt x="413915" y="195063"/>
                </a:lnTo>
                <a:lnTo>
                  <a:pt x="450358" y="169560"/>
                </a:lnTo>
                <a:lnTo>
                  <a:pt x="487950" y="145642"/>
                </a:lnTo>
                <a:lnTo>
                  <a:pt x="526642" y="123359"/>
                </a:lnTo>
                <a:lnTo>
                  <a:pt x="566386" y="102758"/>
                </a:lnTo>
                <a:lnTo>
                  <a:pt x="607133" y="83890"/>
                </a:lnTo>
                <a:lnTo>
                  <a:pt x="648836" y="66801"/>
                </a:lnTo>
                <a:lnTo>
                  <a:pt x="691444" y="51541"/>
                </a:lnTo>
                <a:lnTo>
                  <a:pt x="734910" y="38158"/>
                </a:lnTo>
                <a:lnTo>
                  <a:pt x="779185" y="26701"/>
                </a:lnTo>
                <a:lnTo>
                  <a:pt x="824220" y="17218"/>
                </a:lnTo>
                <a:lnTo>
                  <a:pt x="869968" y="9758"/>
                </a:lnTo>
                <a:lnTo>
                  <a:pt x="916379" y="4369"/>
                </a:lnTo>
                <a:lnTo>
                  <a:pt x="963405" y="1100"/>
                </a:lnTo>
                <a:lnTo>
                  <a:pt x="1010997" y="0"/>
                </a:lnTo>
                <a:lnTo>
                  <a:pt x="1061128" y="1242"/>
                </a:lnTo>
                <a:lnTo>
                  <a:pt x="1110919" y="4947"/>
                </a:lnTo>
                <a:lnTo>
                  <a:pt x="1160287" y="11079"/>
                </a:lnTo>
                <a:lnTo>
                  <a:pt x="1209149" y="19605"/>
                </a:lnTo>
                <a:lnTo>
                  <a:pt x="1257422" y="30490"/>
                </a:lnTo>
                <a:lnTo>
                  <a:pt x="1305024" y="43700"/>
                </a:lnTo>
                <a:lnTo>
                  <a:pt x="1351871" y="59200"/>
                </a:lnTo>
                <a:lnTo>
                  <a:pt x="1397881" y="76957"/>
                </a:lnTo>
                <a:lnTo>
                  <a:pt x="1442971" y="96935"/>
                </a:lnTo>
                <a:lnTo>
                  <a:pt x="1487057" y="119101"/>
                </a:lnTo>
                <a:lnTo>
                  <a:pt x="1530058" y="143421"/>
                </a:lnTo>
                <a:lnTo>
                  <a:pt x="1571890" y="169859"/>
                </a:lnTo>
                <a:lnTo>
                  <a:pt x="1612470" y="198381"/>
                </a:lnTo>
                <a:lnTo>
                  <a:pt x="1651715" y="228954"/>
                </a:lnTo>
                <a:lnTo>
                  <a:pt x="1689543" y="261543"/>
                </a:lnTo>
                <a:lnTo>
                  <a:pt x="1725871" y="296114"/>
                </a:lnTo>
                <a:lnTo>
                  <a:pt x="1760442" y="332442"/>
                </a:lnTo>
                <a:lnTo>
                  <a:pt x="1793031" y="370270"/>
                </a:lnTo>
                <a:lnTo>
                  <a:pt x="1823604" y="409515"/>
                </a:lnTo>
                <a:lnTo>
                  <a:pt x="1852128" y="450095"/>
                </a:lnTo>
                <a:lnTo>
                  <a:pt x="1878567" y="491927"/>
                </a:lnTo>
                <a:lnTo>
                  <a:pt x="1902887" y="534928"/>
                </a:lnTo>
                <a:lnTo>
                  <a:pt x="1925054" y="579015"/>
                </a:lnTo>
                <a:lnTo>
                  <a:pt x="1945033" y="624105"/>
                </a:lnTo>
                <a:lnTo>
                  <a:pt x="1962791" y="670116"/>
                </a:lnTo>
                <a:lnTo>
                  <a:pt x="1978292" y="716963"/>
                </a:lnTo>
                <a:lnTo>
                  <a:pt x="1991503" y="764566"/>
                </a:lnTo>
                <a:lnTo>
                  <a:pt x="2002388" y="812840"/>
                </a:lnTo>
                <a:lnTo>
                  <a:pt x="2010915" y="861703"/>
                </a:lnTo>
                <a:lnTo>
                  <a:pt x="2017048" y="911072"/>
                </a:lnTo>
                <a:lnTo>
                  <a:pt x="2020753" y="960865"/>
                </a:lnTo>
                <a:lnTo>
                  <a:pt x="2021995" y="1010997"/>
                </a:lnTo>
                <a:lnTo>
                  <a:pt x="2020895" y="1058590"/>
                </a:lnTo>
                <a:lnTo>
                  <a:pt x="2017626" y="1105616"/>
                </a:lnTo>
                <a:lnTo>
                  <a:pt x="2012237" y="1152027"/>
                </a:lnTo>
                <a:lnTo>
                  <a:pt x="2004777" y="1197774"/>
                </a:lnTo>
                <a:lnTo>
                  <a:pt x="1995294" y="1242810"/>
                </a:lnTo>
                <a:lnTo>
                  <a:pt x="1983836" y="1287085"/>
                </a:lnTo>
                <a:lnTo>
                  <a:pt x="1970453" y="1330551"/>
                </a:lnTo>
                <a:lnTo>
                  <a:pt x="1955193" y="1373159"/>
                </a:lnTo>
                <a:lnTo>
                  <a:pt x="1938104" y="1414861"/>
                </a:lnTo>
                <a:lnTo>
                  <a:pt x="1919235" y="1455609"/>
                </a:lnTo>
                <a:lnTo>
                  <a:pt x="1898634" y="1495353"/>
                </a:lnTo>
                <a:lnTo>
                  <a:pt x="1876351" y="1534045"/>
                </a:lnTo>
                <a:lnTo>
                  <a:pt x="1852433" y="1571637"/>
                </a:lnTo>
                <a:lnTo>
                  <a:pt x="1826929" y="1608080"/>
                </a:lnTo>
                <a:lnTo>
                  <a:pt x="1799887" y="1643325"/>
                </a:lnTo>
                <a:lnTo>
                  <a:pt x="1771357" y="1677325"/>
                </a:lnTo>
                <a:lnTo>
                  <a:pt x="1741387" y="1710029"/>
                </a:lnTo>
                <a:lnTo>
                  <a:pt x="1710025" y="1741391"/>
                </a:lnTo>
                <a:lnTo>
                  <a:pt x="1677320" y="1771361"/>
                </a:lnTo>
                <a:lnTo>
                  <a:pt x="1643321" y="1799891"/>
                </a:lnTo>
                <a:lnTo>
                  <a:pt x="1608075" y="1826931"/>
                </a:lnTo>
                <a:lnTo>
                  <a:pt x="1571632" y="1852435"/>
                </a:lnTo>
                <a:lnTo>
                  <a:pt x="1534041" y="1876353"/>
                </a:lnTo>
                <a:lnTo>
                  <a:pt x="1495348" y="1898636"/>
                </a:lnTo>
                <a:lnTo>
                  <a:pt x="1455604" y="1919236"/>
                </a:lnTo>
                <a:lnTo>
                  <a:pt x="1414857" y="1938105"/>
                </a:lnTo>
                <a:lnTo>
                  <a:pt x="1373155" y="1955194"/>
                </a:lnTo>
                <a:lnTo>
                  <a:pt x="1330547" y="1970454"/>
                </a:lnTo>
                <a:lnTo>
                  <a:pt x="1287082" y="1983837"/>
                </a:lnTo>
                <a:lnTo>
                  <a:pt x="1242807" y="1995294"/>
                </a:lnTo>
                <a:lnTo>
                  <a:pt x="1197772" y="2004777"/>
                </a:lnTo>
                <a:lnTo>
                  <a:pt x="1152025" y="2012237"/>
                </a:lnTo>
                <a:lnTo>
                  <a:pt x="1105614" y="2017626"/>
                </a:lnTo>
                <a:lnTo>
                  <a:pt x="1058589" y="2020895"/>
                </a:lnTo>
                <a:lnTo>
                  <a:pt x="1010997" y="2021995"/>
                </a:lnTo>
                <a:lnTo>
                  <a:pt x="963405" y="2020895"/>
                </a:lnTo>
                <a:lnTo>
                  <a:pt x="916379" y="2017626"/>
                </a:lnTo>
                <a:lnTo>
                  <a:pt x="869968" y="2012237"/>
                </a:lnTo>
                <a:lnTo>
                  <a:pt x="824220" y="2004777"/>
                </a:lnTo>
                <a:lnTo>
                  <a:pt x="779185" y="1995294"/>
                </a:lnTo>
                <a:lnTo>
                  <a:pt x="734910" y="1983837"/>
                </a:lnTo>
                <a:lnTo>
                  <a:pt x="691444" y="1970454"/>
                </a:lnTo>
                <a:lnTo>
                  <a:pt x="648836" y="1955194"/>
                </a:lnTo>
                <a:lnTo>
                  <a:pt x="607133" y="1938105"/>
                </a:lnTo>
                <a:lnTo>
                  <a:pt x="566386" y="1919236"/>
                </a:lnTo>
                <a:lnTo>
                  <a:pt x="526642" y="1898636"/>
                </a:lnTo>
                <a:lnTo>
                  <a:pt x="487950" y="1876353"/>
                </a:lnTo>
                <a:lnTo>
                  <a:pt x="450358" y="1852435"/>
                </a:lnTo>
                <a:lnTo>
                  <a:pt x="413915" y="1826931"/>
                </a:lnTo>
                <a:lnTo>
                  <a:pt x="378670" y="1799891"/>
                </a:lnTo>
                <a:lnTo>
                  <a:pt x="344670" y="1771361"/>
                </a:lnTo>
                <a:lnTo>
                  <a:pt x="311966" y="1741391"/>
                </a:lnTo>
                <a:lnTo>
                  <a:pt x="280604" y="1710029"/>
                </a:lnTo>
                <a:lnTo>
                  <a:pt x="250634" y="1677325"/>
                </a:lnTo>
                <a:lnTo>
                  <a:pt x="222104" y="1643325"/>
                </a:lnTo>
                <a:lnTo>
                  <a:pt x="195063" y="1608080"/>
                </a:lnTo>
                <a:lnTo>
                  <a:pt x="169560" y="1571637"/>
                </a:lnTo>
                <a:lnTo>
                  <a:pt x="145642" y="1534045"/>
                </a:lnTo>
                <a:lnTo>
                  <a:pt x="123359" y="1495353"/>
                </a:lnTo>
                <a:lnTo>
                  <a:pt x="102758" y="1455609"/>
                </a:lnTo>
                <a:lnTo>
                  <a:pt x="83890" y="1414861"/>
                </a:lnTo>
                <a:lnTo>
                  <a:pt x="66801" y="1373159"/>
                </a:lnTo>
                <a:lnTo>
                  <a:pt x="51541" y="1330551"/>
                </a:lnTo>
                <a:lnTo>
                  <a:pt x="38158" y="1287085"/>
                </a:lnTo>
                <a:lnTo>
                  <a:pt x="26701" y="1242810"/>
                </a:lnTo>
                <a:lnTo>
                  <a:pt x="17218" y="1197774"/>
                </a:lnTo>
                <a:lnTo>
                  <a:pt x="9758" y="1152027"/>
                </a:lnTo>
                <a:lnTo>
                  <a:pt x="4369" y="1105616"/>
                </a:lnTo>
                <a:lnTo>
                  <a:pt x="1100" y="1058590"/>
                </a:lnTo>
                <a:lnTo>
                  <a:pt x="0" y="10109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69965" y="1985644"/>
            <a:ext cx="725805" cy="516890"/>
          </a:xfrm>
          <a:prstGeom prst="rect">
            <a:avLst/>
          </a:prstGeom>
        </p:spPr>
        <p:txBody>
          <a:bodyPr vert="horz" wrap="square" lIns="0" tIns="8890" rIns="0" bIns="0" rtlCol="0" anchor="b" anchorCtr="0">
            <a:spAutoFit/>
          </a:bodyPr>
          <a:lstStyle/>
          <a:p>
            <a:pPr marL="164465" marR="5080" indent="-152400">
              <a:lnSpc>
                <a:spcPct val="101600"/>
              </a:lnSpc>
              <a:spcBef>
                <a:spcPts val="70"/>
              </a:spcBef>
            </a:pPr>
            <a:r>
              <a:rPr sz="1600" dirty="0">
                <a:solidFill>
                  <a:srgbClr val="000000"/>
                </a:solidFill>
              </a:rPr>
              <a:t>sigmoid  </a:t>
            </a:r>
            <a:r>
              <a:rPr sz="1600" spc="-5" dirty="0">
                <a:solidFill>
                  <a:srgbClr val="000000"/>
                </a:solidFill>
              </a:rPr>
              <a:t>gate</a:t>
            </a:r>
            <a:endParaRPr sz="1600"/>
          </a:p>
        </p:txBody>
      </p:sp>
      <p:sp>
        <p:nvSpPr>
          <p:cNvPr id="5" name="object 5"/>
          <p:cNvSpPr/>
          <p:nvPr/>
        </p:nvSpPr>
        <p:spPr>
          <a:xfrm>
            <a:off x="364376" y="2254122"/>
            <a:ext cx="1443355" cy="0"/>
          </a:xfrm>
          <a:custGeom>
            <a:avLst/>
            <a:gdLst/>
            <a:ahLst/>
            <a:cxnLst/>
            <a:rect l="l" t="t" r="r" b="b"/>
            <a:pathLst>
              <a:path w="1443355">
                <a:moveTo>
                  <a:pt x="0" y="0"/>
                </a:moveTo>
                <a:lnTo>
                  <a:pt x="1442997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7848" y="2213134"/>
            <a:ext cx="105499" cy="8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5921" y="178663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43669" y="2254122"/>
            <a:ext cx="1634489" cy="0"/>
          </a:xfrm>
          <a:custGeom>
            <a:avLst/>
            <a:gdLst/>
            <a:ahLst/>
            <a:cxnLst/>
            <a:rect l="l" t="t" r="r" b="b"/>
            <a:pathLst>
              <a:path w="1634489">
                <a:moveTo>
                  <a:pt x="0" y="0"/>
                </a:moveTo>
                <a:lnTo>
                  <a:pt x="1634096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8240" y="2213134"/>
            <a:ext cx="105499" cy="8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93216" y="1880600"/>
            <a:ext cx="1666896" cy="28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88443" y="1875835"/>
            <a:ext cx="1677035" cy="292100"/>
          </a:xfrm>
          <a:custGeom>
            <a:avLst/>
            <a:gdLst/>
            <a:ahLst/>
            <a:cxnLst/>
            <a:rect l="l" t="t" r="r" b="b"/>
            <a:pathLst>
              <a:path w="1677035" h="292100">
                <a:moveTo>
                  <a:pt x="0" y="0"/>
                </a:moveTo>
                <a:lnTo>
                  <a:pt x="1676446" y="0"/>
                </a:lnTo>
                <a:lnTo>
                  <a:pt x="1676446" y="291824"/>
                </a:lnTo>
                <a:lnTo>
                  <a:pt x="0" y="2918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5306" y="1293288"/>
            <a:ext cx="2863650" cy="1883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9815" y="1288524"/>
            <a:ext cx="3024505" cy="1931670"/>
          </a:xfrm>
          <a:custGeom>
            <a:avLst/>
            <a:gdLst/>
            <a:ahLst/>
            <a:cxnLst/>
            <a:rect l="l" t="t" r="r" b="b"/>
            <a:pathLst>
              <a:path w="3024504" h="1931670">
                <a:moveTo>
                  <a:pt x="0" y="0"/>
                </a:moveTo>
                <a:lnTo>
                  <a:pt x="3023893" y="0"/>
                </a:lnTo>
                <a:lnTo>
                  <a:pt x="3023893" y="1931196"/>
                </a:lnTo>
                <a:lnTo>
                  <a:pt x="0" y="19311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1593" y="2399774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5">
                <a:moveTo>
                  <a:pt x="15341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5619" y="2358786"/>
            <a:ext cx="105499" cy="81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471" y="2399774"/>
            <a:ext cx="1534795" cy="0"/>
          </a:xfrm>
          <a:custGeom>
            <a:avLst/>
            <a:gdLst/>
            <a:ahLst/>
            <a:cxnLst/>
            <a:rect l="l" t="t" r="r" b="b"/>
            <a:pathLst>
              <a:path w="1534795">
                <a:moveTo>
                  <a:pt x="15341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496" y="2358786"/>
            <a:ext cx="105499" cy="81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27267" y="2499278"/>
            <a:ext cx="381199" cy="6267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2490" y="2494514"/>
            <a:ext cx="391160" cy="675640"/>
          </a:xfrm>
          <a:custGeom>
            <a:avLst/>
            <a:gdLst/>
            <a:ahLst/>
            <a:cxnLst/>
            <a:rect l="l" t="t" r="r" b="b"/>
            <a:pathLst>
              <a:path w="391160" h="675639">
                <a:moveTo>
                  <a:pt x="0" y="0"/>
                </a:moveTo>
                <a:lnTo>
                  <a:pt x="390749" y="0"/>
                </a:lnTo>
                <a:lnTo>
                  <a:pt x="390749" y="675048"/>
                </a:lnTo>
                <a:lnTo>
                  <a:pt x="0" y="6750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2025" y="2036397"/>
            <a:ext cx="381199" cy="5747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37260" y="2031637"/>
            <a:ext cx="391160" cy="584835"/>
          </a:xfrm>
          <a:custGeom>
            <a:avLst/>
            <a:gdLst/>
            <a:ahLst/>
            <a:cxnLst/>
            <a:rect l="l" t="t" r="r" b="b"/>
            <a:pathLst>
              <a:path w="391160" h="584835">
                <a:moveTo>
                  <a:pt x="0" y="0"/>
                </a:moveTo>
                <a:lnTo>
                  <a:pt x="390724" y="0"/>
                </a:lnTo>
                <a:lnTo>
                  <a:pt x="390724" y="584243"/>
                </a:lnTo>
                <a:lnTo>
                  <a:pt x="0" y="58424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9863" y="2545416"/>
            <a:ext cx="1406119" cy="541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5099" y="2540656"/>
            <a:ext cx="1416050" cy="584835"/>
          </a:xfrm>
          <a:custGeom>
            <a:avLst/>
            <a:gdLst/>
            <a:ahLst/>
            <a:cxnLst/>
            <a:rect l="l" t="t" r="r" b="b"/>
            <a:pathLst>
              <a:path w="1416050" h="584835">
                <a:moveTo>
                  <a:pt x="0" y="0"/>
                </a:moveTo>
                <a:lnTo>
                  <a:pt x="1415644" y="0"/>
                </a:lnTo>
                <a:lnTo>
                  <a:pt x="1415644" y="584248"/>
                </a:lnTo>
                <a:lnTo>
                  <a:pt x="0" y="5842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7499" y="3768747"/>
            <a:ext cx="3994150" cy="113107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What happens when </a:t>
            </a:r>
            <a:r>
              <a:rPr dirty="0">
                <a:latin typeface="Arial"/>
                <a:cs typeface="Arial"/>
              </a:rPr>
              <a:t>x =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-10?  </a:t>
            </a:r>
            <a:r>
              <a:rPr spc="-5" dirty="0">
                <a:latin typeface="Arial"/>
                <a:cs typeface="Arial"/>
              </a:rPr>
              <a:t>What happens when </a:t>
            </a:r>
            <a:r>
              <a:rPr dirty="0">
                <a:latin typeface="Arial"/>
                <a:cs typeface="Arial"/>
              </a:rPr>
              <a:t>x =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0?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pc="-5" dirty="0">
                <a:latin typeface="Arial"/>
                <a:cs typeface="Arial"/>
              </a:rPr>
              <a:t>What happens when </a:t>
            </a:r>
            <a:r>
              <a:rPr dirty="0">
                <a:latin typeface="Arial"/>
                <a:cs typeface="Arial"/>
              </a:rPr>
              <a:t>x =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10?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926" y="5574843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20,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FDFD6-934C-4486-B514-1934BE0C566F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/>
          <p:cNvSpPr txBox="1">
            <a:spLocks/>
          </p:cNvSpPr>
          <p:nvPr/>
        </p:nvSpPr>
        <p:spPr>
          <a:xfrm>
            <a:off x="1217929" y="516127"/>
            <a:ext cx="248997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79705" marR="5080" indent="-167640">
              <a:spcBef>
                <a:spcPts val="95"/>
              </a:spcBef>
            </a:pPr>
            <a:r>
              <a:rPr lang="de-DE" sz="2800" kern="0" spc="-10" dirty="0" smtClean="0">
                <a:solidFill>
                  <a:srgbClr val="001F5F"/>
                </a:solidFill>
              </a:rPr>
              <a:t>A</a:t>
            </a:r>
            <a:r>
              <a:rPr lang="de-DE" sz="2800" kern="0" spc="-15" dirty="0" smtClean="0">
                <a:solidFill>
                  <a:srgbClr val="001F5F"/>
                </a:solidFill>
              </a:rPr>
              <a:t>c</a:t>
            </a:r>
            <a:r>
              <a:rPr lang="de-DE" sz="2800" kern="0" dirty="0" smtClean="0">
                <a:solidFill>
                  <a:srgbClr val="001F5F"/>
                </a:solidFill>
              </a:rPr>
              <a:t>qu</a:t>
            </a:r>
            <a:r>
              <a:rPr lang="de-DE" sz="2800" kern="0" spc="-5" dirty="0" smtClean="0">
                <a:solidFill>
                  <a:srgbClr val="001F5F"/>
                </a:solidFill>
              </a:rPr>
              <a:t>isiti</a:t>
            </a:r>
            <a:r>
              <a:rPr lang="de-DE" sz="2800" kern="0" dirty="0" smtClean="0">
                <a:solidFill>
                  <a:srgbClr val="001F5F"/>
                </a:solidFill>
              </a:rPr>
              <a:t>o</a:t>
            </a:r>
            <a:r>
              <a:rPr lang="de-DE" sz="2800" kern="0" spc="-5" dirty="0" smtClean="0">
                <a:solidFill>
                  <a:srgbClr val="001F5F"/>
                </a:solidFill>
              </a:rPr>
              <a:t>n  functions</a:t>
            </a:r>
            <a:endParaRPr lang="de-DE" sz="2800" kern="0" dirty="0"/>
          </a:p>
        </p:txBody>
      </p:sp>
      <p:sp>
        <p:nvSpPr>
          <p:cNvPr id="25" name="object 3"/>
          <p:cNvSpPr/>
          <p:nvPr/>
        </p:nvSpPr>
        <p:spPr>
          <a:xfrm>
            <a:off x="4403597" y="501395"/>
            <a:ext cx="4683252" cy="1661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"/>
          <p:cNvSpPr/>
          <p:nvPr/>
        </p:nvSpPr>
        <p:spPr>
          <a:xfrm>
            <a:off x="4690110" y="2231136"/>
            <a:ext cx="4357115" cy="1438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5"/>
          <p:cNvSpPr/>
          <p:nvPr/>
        </p:nvSpPr>
        <p:spPr>
          <a:xfrm>
            <a:off x="145541" y="1510283"/>
            <a:ext cx="4113276" cy="21595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6"/>
          <p:cNvSpPr/>
          <p:nvPr/>
        </p:nvSpPr>
        <p:spPr>
          <a:xfrm>
            <a:off x="1305306" y="1485900"/>
            <a:ext cx="124841" cy="198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"/>
          <p:cNvSpPr/>
          <p:nvPr/>
        </p:nvSpPr>
        <p:spPr>
          <a:xfrm>
            <a:off x="2952749" y="1188816"/>
            <a:ext cx="264922" cy="4342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/>
          <p:cNvSpPr/>
          <p:nvPr/>
        </p:nvSpPr>
        <p:spPr>
          <a:xfrm>
            <a:off x="8301990" y="1278636"/>
            <a:ext cx="422910" cy="254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/>
          <p:cNvSpPr/>
          <p:nvPr/>
        </p:nvSpPr>
        <p:spPr>
          <a:xfrm>
            <a:off x="8333993" y="2319528"/>
            <a:ext cx="403860" cy="4145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0"/>
          <p:cNvSpPr/>
          <p:nvPr/>
        </p:nvSpPr>
        <p:spPr>
          <a:xfrm>
            <a:off x="4690110" y="3669792"/>
            <a:ext cx="4357115" cy="3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1"/>
          <p:cNvSpPr/>
          <p:nvPr/>
        </p:nvSpPr>
        <p:spPr>
          <a:xfrm>
            <a:off x="4690110" y="3741420"/>
            <a:ext cx="4315967" cy="14173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2"/>
          <p:cNvSpPr/>
          <p:nvPr/>
        </p:nvSpPr>
        <p:spPr>
          <a:xfrm>
            <a:off x="4690110" y="5254751"/>
            <a:ext cx="4329684" cy="1443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3"/>
          <p:cNvSpPr/>
          <p:nvPr/>
        </p:nvSpPr>
        <p:spPr>
          <a:xfrm>
            <a:off x="145541" y="3669792"/>
            <a:ext cx="4113276" cy="25222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4"/>
          <p:cNvSpPr/>
          <p:nvPr/>
        </p:nvSpPr>
        <p:spPr>
          <a:xfrm>
            <a:off x="7910322" y="3718559"/>
            <a:ext cx="450850" cy="669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5"/>
          <p:cNvSpPr/>
          <p:nvPr/>
        </p:nvSpPr>
        <p:spPr>
          <a:xfrm>
            <a:off x="6457950" y="5253228"/>
            <a:ext cx="575310" cy="5364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6"/>
          <p:cNvSpPr/>
          <p:nvPr/>
        </p:nvSpPr>
        <p:spPr>
          <a:xfrm>
            <a:off x="5321046" y="3671315"/>
            <a:ext cx="787400" cy="9753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7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683559" y="571500"/>
            <a:ext cx="7776882" cy="578784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5043" rIns="0" bIns="0" rtlCol="0" anchor="t">
            <a:normAutofit fontScale="92500"/>
          </a:bodyPr>
          <a:lstStyle/>
          <a:p>
            <a:r>
              <a:rPr lang="en-US" sz="2824" dirty="0">
                <a:solidFill>
                  <a:srgbClr val="000000"/>
                </a:solidFill>
                <a:latin typeface="Times New Roman" panose="02020603050405020304" pitchFamily="1"/>
              </a:rPr>
              <a:t>An acquisition function: Probability of Improvement </a:t>
            </a:r>
          </a:p>
        </p:txBody>
      </p:sp>
      <p:sp>
        <p:nvSpPr>
          <p:cNvPr id="6" name="object 3"/>
          <p:cNvSpPr/>
          <p:nvPr/>
        </p:nvSpPr>
        <p:spPr>
          <a:xfrm>
            <a:off x="1103405" y="1177535"/>
            <a:ext cx="3385166" cy="1342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6430542" y="909397"/>
            <a:ext cx="386922" cy="386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7158848" y="872369"/>
            <a:ext cx="459008" cy="359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7829289" y="844936"/>
            <a:ext cx="756300" cy="359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8769483" y="836712"/>
            <a:ext cx="505068" cy="374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6389158" y="1547818"/>
            <a:ext cx="607484" cy="50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7314274" y="1658215"/>
            <a:ext cx="333958" cy="3731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7810903" y="1828137"/>
            <a:ext cx="131274" cy="203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8130105" y="1423754"/>
            <a:ext cx="691116" cy="781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4194920" y="975628"/>
            <a:ext cx="288578" cy="6699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2594640" y="928464"/>
            <a:ext cx="1110174" cy="291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2760784" y="1515915"/>
            <a:ext cx="113168" cy="862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3538988" y="1591264"/>
            <a:ext cx="178804" cy="696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1155263" y="2420888"/>
            <a:ext cx="1173210" cy="8142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2"/>
          <p:cNvSpPr/>
          <p:nvPr/>
        </p:nvSpPr>
        <p:spPr>
          <a:xfrm>
            <a:off x="2221992" y="2519128"/>
            <a:ext cx="5471159" cy="667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0"/>
          <p:cNvSpPr/>
          <p:nvPr/>
        </p:nvSpPr>
        <p:spPr>
          <a:xfrm>
            <a:off x="2339718" y="3186640"/>
            <a:ext cx="5235707" cy="3355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1"/>
          <p:cNvSpPr/>
          <p:nvPr/>
        </p:nvSpPr>
        <p:spPr>
          <a:xfrm>
            <a:off x="3313176" y="4616152"/>
            <a:ext cx="179070" cy="2255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2"/>
          <p:cNvSpPr/>
          <p:nvPr/>
        </p:nvSpPr>
        <p:spPr>
          <a:xfrm>
            <a:off x="5882640" y="3698704"/>
            <a:ext cx="227330" cy="2743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3"/>
          <p:cNvSpPr/>
          <p:nvPr/>
        </p:nvSpPr>
        <p:spPr>
          <a:xfrm>
            <a:off x="4640580" y="4155904"/>
            <a:ext cx="466217" cy="2910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4"/>
          <p:cNvSpPr/>
          <p:nvPr/>
        </p:nvSpPr>
        <p:spPr>
          <a:xfrm>
            <a:off x="4698492" y="3186639"/>
            <a:ext cx="870077" cy="3947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5"/>
          <p:cNvSpPr/>
          <p:nvPr/>
        </p:nvSpPr>
        <p:spPr>
          <a:xfrm>
            <a:off x="4799076" y="4389076"/>
            <a:ext cx="982853" cy="6035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6"/>
          <p:cNvSpPr/>
          <p:nvPr/>
        </p:nvSpPr>
        <p:spPr>
          <a:xfrm>
            <a:off x="2019300" y="2929084"/>
            <a:ext cx="158750" cy="320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7"/>
          <p:cNvSpPr/>
          <p:nvPr/>
        </p:nvSpPr>
        <p:spPr>
          <a:xfrm>
            <a:off x="4056888" y="4527760"/>
            <a:ext cx="111125" cy="899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8"/>
          <p:cNvSpPr/>
          <p:nvPr/>
        </p:nvSpPr>
        <p:spPr>
          <a:xfrm>
            <a:off x="6761988" y="3907492"/>
            <a:ext cx="108077" cy="1584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9"/>
          <p:cNvSpPr/>
          <p:nvPr/>
        </p:nvSpPr>
        <p:spPr>
          <a:xfrm>
            <a:off x="5986272" y="4049224"/>
            <a:ext cx="25908" cy="1158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0"/>
          <p:cNvSpPr/>
          <p:nvPr/>
        </p:nvSpPr>
        <p:spPr>
          <a:xfrm>
            <a:off x="5971032" y="4267156"/>
            <a:ext cx="33401" cy="1524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1"/>
          <p:cNvSpPr/>
          <p:nvPr/>
        </p:nvSpPr>
        <p:spPr>
          <a:xfrm>
            <a:off x="5984748" y="4593292"/>
            <a:ext cx="27432" cy="1112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2"/>
          <p:cNvSpPr/>
          <p:nvPr/>
        </p:nvSpPr>
        <p:spPr>
          <a:xfrm>
            <a:off x="5974080" y="4876756"/>
            <a:ext cx="27432" cy="1325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33"/>
          <p:cNvSpPr/>
          <p:nvPr/>
        </p:nvSpPr>
        <p:spPr>
          <a:xfrm>
            <a:off x="5963412" y="5219656"/>
            <a:ext cx="33401" cy="1356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34"/>
          <p:cNvSpPr/>
          <p:nvPr/>
        </p:nvSpPr>
        <p:spPr>
          <a:xfrm>
            <a:off x="5958840" y="5509216"/>
            <a:ext cx="30480" cy="10058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5"/>
          <p:cNvSpPr/>
          <p:nvPr/>
        </p:nvSpPr>
        <p:spPr>
          <a:xfrm>
            <a:off x="5946648" y="5763724"/>
            <a:ext cx="30353" cy="16764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36"/>
          <p:cNvSpPr/>
          <p:nvPr/>
        </p:nvSpPr>
        <p:spPr>
          <a:xfrm>
            <a:off x="5925312" y="6216351"/>
            <a:ext cx="44196" cy="1264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37"/>
          <p:cNvSpPr/>
          <p:nvPr/>
        </p:nvSpPr>
        <p:spPr>
          <a:xfrm>
            <a:off x="6797040" y="3316180"/>
            <a:ext cx="148590" cy="5273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38"/>
          <p:cNvSpPr/>
          <p:nvPr/>
        </p:nvSpPr>
        <p:spPr>
          <a:xfrm>
            <a:off x="4611624" y="3186639"/>
            <a:ext cx="76200" cy="3215640"/>
          </a:xfrm>
          <a:custGeom>
            <a:avLst/>
            <a:gdLst/>
            <a:ahLst/>
            <a:cxnLst/>
            <a:rect l="l" t="t" r="r" b="b"/>
            <a:pathLst>
              <a:path w="76200" h="3215640">
                <a:moveTo>
                  <a:pt x="261" y="3158979"/>
                </a:moveTo>
                <a:lnTo>
                  <a:pt x="0" y="3159252"/>
                </a:lnTo>
                <a:lnTo>
                  <a:pt x="0" y="3163824"/>
                </a:lnTo>
                <a:lnTo>
                  <a:pt x="261" y="3158979"/>
                </a:lnTo>
                <a:close/>
              </a:path>
              <a:path w="76200" h="3215640">
                <a:moveTo>
                  <a:pt x="18161" y="3166872"/>
                </a:moveTo>
                <a:lnTo>
                  <a:pt x="18161" y="3159252"/>
                </a:lnTo>
                <a:lnTo>
                  <a:pt x="15113" y="3156204"/>
                </a:lnTo>
                <a:lnTo>
                  <a:pt x="2921" y="3156204"/>
                </a:lnTo>
                <a:lnTo>
                  <a:pt x="261" y="3158979"/>
                </a:lnTo>
                <a:lnTo>
                  <a:pt x="0" y="3163824"/>
                </a:lnTo>
                <a:lnTo>
                  <a:pt x="18161" y="3166872"/>
                </a:lnTo>
                <a:close/>
              </a:path>
              <a:path w="76200" h="3215640">
                <a:moveTo>
                  <a:pt x="18161" y="3166872"/>
                </a:moveTo>
                <a:lnTo>
                  <a:pt x="0" y="3163824"/>
                </a:lnTo>
                <a:lnTo>
                  <a:pt x="0" y="3165348"/>
                </a:lnTo>
                <a:lnTo>
                  <a:pt x="18161" y="3166872"/>
                </a:lnTo>
                <a:close/>
              </a:path>
              <a:path w="76200" h="3215640">
                <a:moveTo>
                  <a:pt x="18161" y="3166872"/>
                </a:moveTo>
                <a:lnTo>
                  <a:pt x="0" y="3165348"/>
                </a:lnTo>
                <a:lnTo>
                  <a:pt x="0" y="3169920"/>
                </a:lnTo>
                <a:lnTo>
                  <a:pt x="2921" y="3174492"/>
                </a:lnTo>
                <a:lnTo>
                  <a:pt x="15113" y="3174492"/>
                </a:lnTo>
                <a:lnTo>
                  <a:pt x="17483" y="3170936"/>
                </a:lnTo>
                <a:lnTo>
                  <a:pt x="18161" y="3166872"/>
                </a:lnTo>
                <a:close/>
              </a:path>
              <a:path w="76200" h="3215640">
                <a:moveTo>
                  <a:pt x="17483" y="3170936"/>
                </a:moveTo>
                <a:lnTo>
                  <a:pt x="15113" y="3174492"/>
                </a:lnTo>
                <a:lnTo>
                  <a:pt x="2921" y="3174492"/>
                </a:lnTo>
                <a:lnTo>
                  <a:pt x="0" y="3169920"/>
                </a:lnTo>
                <a:lnTo>
                  <a:pt x="0" y="3180588"/>
                </a:lnTo>
                <a:lnTo>
                  <a:pt x="2921" y="3177540"/>
                </a:lnTo>
                <a:lnTo>
                  <a:pt x="12065" y="3177540"/>
                </a:lnTo>
                <a:lnTo>
                  <a:pt x="15113" y="3180588"/>
                </a:lnTo>
                <a:lnTo>
                  <a:pt x="15113" y="3185160"/>
                </a:lnTo>
                <a:lnTo>
                  <a:pt x="17483" y="3170936"/>
                </a:lnTo>
                <a:close/>
              </a:path>
              <a:path w="76200" h="3215640">
                <a:moveTo>
                  <a:pt x="15113" y="3185160"/>
                </a:moveTo>
                <a:lnTo>
                  <a:pt x="15113" y="3180588"/>
                </a:lnTo>
                <a:lnTo>
                  <a:pt x="12065" y="3177540"/>
                </a:lnTo>
                <a:lnTo>
                  <a:pt x="2921" y="3177540"/>
                </a:lnTo>
                <a:lnTo>
                  <a:pt x="0" y="3180588"/>
                </a:lnTo>
                <a:lnTo>
                  <a:pt x="0" y="3185160"/>
                </a:lnTo>
                <a:lnTo>
                  <a:pt x="1397" y="3185160"/>
                </a:lnTo>
                <a:lnTo>
                  <a:pt x="1397" y="3182112"/>
                </a:lnTo>
                <a:lnTo>
                  <a:pt x="4445" y="3179064"/>
                </a:lnTo>
                <a:lnTo>
                  <a:pt x="10541" y="3179064"/>
                </a:lnTo>
                <a:lnTo>
                  <a:pt x="13589" y="3182112"/>
                </a:lnTo>
                <a:lnTo>
                  <a:pt x="13589" y="3185160"/>
                </a:lnTo>
                <a:lnTo>
                  <a:pt x="15113" y="3185160"/>
                </a:lnTo>
                <a:close/>
              </a:path>
              <a:path w="76200" h="3215640">
                <a:moveTo>
                  <a:pt x="1566" y="3186853"/>
                </a:moveTo>
                <a:lnTo>
                  <a:pt x="1477" y="3185160"/>
                </a:lnTo>
                <a:lnTo>
                  <a:pt x="0" y="3185160"/>
                </a:lnTo>
                <a:lnTo>
                  <a:pt x="0" y="3188208"/>
                </a:lnTo>
                <a:lnTo>
                  <a:pt x="1397" y="3189666"/>
                </a:lnTo>
                <a:lnTo>
                  <a:pt x="1397" y="3186684"/>
                </a:lnTo>
                <a:lnTo>
                  <a:pt x="1566" y="3186853"/>
                </a:lnTo>
                <a:close/>
              </a:path>
              <a:path w="76200" h="3215640">
                <a:moveTo>
                  <a:pt x="12827" y="3139440"/>
                </a:moveTo>
                <a:lnTo>
                  <a:pt x="1397" y="3137916"/>
                </a:lnTo>
                <a:lnTo>
                  <a:pt x="261" y="3158979"/>
                </a:lnTo>
                <a:lnTo>
                  <a:pt x="1397" y="3157794"/>
                </a:lnTo>
                <a:lnTo>
                  <a:pt x="1397" y="3139440"/>
                </a:lnTo>
                <a:lnTo>
                  <a:pt x="12827" y="3139440"/>
                </a:lnTo>
                <a:close/>
              </a:path>
              <a:path w="76200" h="3215640">
                <a:moveTo>
                  <a:pt x="1717" y="3107115"/>
                </a:moveTo>
                <a:lnTo>
                  <a:pt x="1397" y="3107436"/>
                </a:lnTo>
                <a:lnTo>
                  <a:pt x="1397" y="3113532"/>
                </a:lnTo>
                <a:lnTo>
                  <a:pt x="1717" y="3107115"/>
                </a:lnTo>
                <a:close/>
              </a:path>
              <a:path w="76200" h="3215640">
                <a:moveTo>
                  <a:pt x="24257" y="3115056"/>
                </a:moveTo>
                <a:lnTo>
                  <a:pt x="24257" y="3107436"/>
                </a:lnTo>
                <a:lnTo>
                  <a:pt x="19685" y="3101340"/>
                </a:lnTo>
                <a:lnTo>
                  <a:pt x="7493" y="3101340"/>
                </a:lnTo>
                <a:lnTo>
                  <a:pt x="1717" y="3107115"/>
                </a:lnTo>
                <a:lnTo>
                  <a:pt x="1397" y="3113532"/>
                </a:lnTo>
                <a:lnTo>
                  <a:pt x="24257" y="3115056"/>
                </a:lnTo>
                <a:close/>
              </a:path>
              <a:path w="76200" h="3215640">
                <a:moveTo>
                  <a:pt x="24257" y="3115056"/>
                </a:moveTo>
                <a:lnTo>
                  <a:pt x="1397" y="3113532"/>
                </a:lnTo>
                <a:lnTo>
                  <a:pt x="1397" y="3115056"/>
                </a:lnTo>
                <a:lnTo>
                  <a:pt x="24257" y="3115056"/>
                </a:lnTo>
                <a:close/>
              </a:path>
              <a:path w="76200" h="3215640">
                <a:moveTo>
                  <a:pt x="24257" y="3121152"/>
                </a:moveTo>
                <a:lnTo>
                  <a:pt x="24257" y="3115056"/>
                </a:lnTo>
                <a:lnTo>
                  <a:pt x="1397" y="3115056"/>
                </a:lnTo>
                <a:lnTo>
                  <a:pt x="1397" y="3121152"/>
                </a:lnTo>
                <a:lnTo>
                  <a:pt x="7493" y="3125724"/>
                </a:lnTo>
                <a:lnTo>
                  <a:pt x="19685" y="3125724"/>
                </a:lnTo>
                <a:lnTo>
                  <a:pt x="24257" y="3121152"/>
                </a:lnTo>
                <a:close/>
              </a:path>
              <a:path w="76200" h="3215640">
                <a:moveTo>
                  <a:pt x="24257" y="3133344"/>
                </a:moveTo>
                <a:lnTo>
                  <a:pt x="24257" y="3121152"/>
                </a:lnTo>
                <a:lnTo>
                  <a:pt x="19685" y="3125724"/>
                </a:lnTo>
                <a:lnTo>
                  <a:pt x="7493" y="3125724"/>
                </a:lnTo>
                <a:lnTo>
                  <a:pt x="1397" y="3121152"/>
                </a:lnTo>
                <a:lnTo>
                  <a:pt x="1397" y="3133344"/>
                </a:lnTo>
                <a:lnTo>
                  <a:pt x="5969" y="3128772"/>
                </a:lnTo>
                <a:lnTo>
                  <a:pt x="18161" y="3128772"/>
                </a:lnTo>
                <a:lnTo>
                  <a:pt x="24257" y="3133344"/>
                </a:lnTo>
                <a:close/>
              </a:path>
              <a:path w="76200" h="3215640">
                <a:moveTo>
                  <a:pt x="24257" y="3139440"/>
                </a:moveTo>
                <a:lnTo>
                  <a:pt x="24257" y="3133344"/>
                </a:lnTo>
                <a:lnTo>
                  <a:pt x="18161" y="3128772"/>
                </a:lnTo>
                <a:lnTo>
                  <a:pt x="5969" y="3128772"/>
                </a:lnTo>
                <a:lnTo>
                  <a:pt x="1397" y="3133344"/>
                </a:lnTo>
                <a:lnTo>
                  <a:pt x="1397" y="3137916"/>
                </a:lnTo>
                <a:lnTo>
                  <a:pt x="12065" y="3139338"/>
                </a:lnTo>
                <a:lnTo>
                  <a:pt x="24257" y="3139440"/>
                </a:lnTo>
                <a:close/>
              </a:path>
              <a:path w="76200" h="3215640">
                <a:moveTo>
                  <a:pt x="24257" y="3140964"/>
                </a:moveTo>
                <a:lnTo>
                  <a:pt x="13589" y="3139542"/>
                </a:lnTo>
                <a:lnTo>
                  <a:pt x="1397" y="3139440"/>
                </a:lnTo>
                <a:lnTo>
                  <a:pt x="1397" y="3145536"/>
                </a:lnTo>
                <a:lnTo>
                  <a:pt x="5969" y="3150108"/>
                </a:lnTo>
                <a:lnTo>
                  <a:pt x="18161" y="3150108"/>
                </a:lnTo>
                <a:lnTo>
                  <a:pt x="22950" y="3146516"/>
                </a:lnTo>
                <a:lnTo>
                  <a:pt x="24257" y="3140964"/>
                </a:lnTo>
                <a:close/>
              </a:path>
              <a:path w="76200" h="3215640">
                <a:moveTo>
                  <a:pt x="22950" y="3146516"/>
                </a:moveTo>
                <a:lnTo>
                  <a:pt x="18161" y="3150108"/>
                </a:lnTo>
                <a:lnTo>
                  <a:pt x="5969" y="3150108"/>
                </a:lnTo>
                <a:lnTo>
                  <a:pt x="1397" y="3145536"/>
                </a:lnTo>
                <a:lnTo>
                  <a:pt x="1397" y="3157794"/>
                </a:lnTo>
                <a:lnTo>
                  <a:pt x="2921" y="3156204"/>
                </a:lnTo>
                <a:lnTo>
                  <a:pt x="15113" y="3156204"/>
                </a:lnTo>
                <a:lnTo>
                  <a:pt x="18161" y="3159252"/>
                </a:lnTo>
                <a:lnTo>
                  <a:pt x="18161" y="3166872"/>
                </a:lnTo>
                <a:lnTo>
                  <a:pt x="22950" y="3146516"/>
                </a:lnTo>
                <a:close/>
              </a:path>
              <a:path w="76200" h="3215640">
                <a:moveTo>
                  <a:pt x="13589" y="3185160"/>
                </a:moveTo>
                <a:lnTo>
                  <a:pt x="13589" y="3182112"/>
                </a:lnTo>
                <a:lnTo>
                  <a:pt x="10541" y="3179064"/>
                </a:lnTo>
                <a:lnTo>
                  <a:pt x="4445" y="3179064"/>
                </a:lnTo>
                <a:lnTo>
                  <a:pt x="1397" y="3182112"/>
                </a:lnTo>
                <a:lnTo>
                  <a:pt x="1397" y="3183636"/>
                </a:lnTo>
                <a:lnTo>
                  <a:pt x="13589" y="3185160"/>
                </a:lnTo>
                <a:close/>
              </a:path>
              <a:path w="76200" h="3215640">
                <a:moveTo>
                  <a:pt x="13589" y="3185160"/>
                </a:moveTo>
                <a:lnTo>
                  <a:pt x="1397" y="3183636"/>
                </a:lnTo>
                <a:lnTo>
                  <a:pt x="1477" y="3185160"/>
                </a:lnTo>
                <a:lnTo>
                  <a:pt x="13589" y="3185160"/>
                </a:lnTo>
                <a:close/>
              </a:path>
              <a:path w="76200" h="3215640">
                <a:moveTo>
                  <a:pt x="1477" y="3185160"/>
                </a:moveTo>
                <a:lnTo>
                  <a:pt x="1397" y="3183636"/>
                </a:lnTo>
                <a:lnTo>
                  <a:pt x="1397" y="3185160"/>
                </a:lnTo>
                <a:close/>
              </a:path>
              <a:path w="76200" h="3215640">
                <a:moveTo>
                  <a:pt x="1732" y="3190016"/>
                </a:moveTo>
                <a:lnTo>
                  <a:pt x="1566" y="3186853"/>
                </a:lnTo>
                <a:lnTo>
                  <a:pt x="1397" y="3186684"/>
                </a:lnTo>
                <a:lnTo>
                  <a:pt x="1397" y="3189666"/>
                </a:lnTo>
                <a:lnTo>
                  <a:pt x="1732" y="3190016"/>
                </a:lnTo>
                <a:close/>
              </a:path>
              <a:path w="76200" h="3215640">
                <a:moveTo>
                  <a:pt x="13589" y="3185160"/>
                </a:moveTo>
                <a:lnTo>
                  <a:pt x="1477" y="3185160"/>
                </a:lnTo>
                <a:lnTo>
                  <a:pt x="1566" y="3186853"/>
                </a:lnTo>
                <a:lnTo>
                  <a:pt x="4445" y="3189732"/>
                </a:lnTo>
                <a:lnTo>
                  <a:pt x="10541" y="3189732"/>
                </a:lnTo>
                <a:lnTo>
                  <a:pt x="13284" y="3186989"/>
                </a:lnTo>
                <a:lnTo>
                  <a:pt x="13589" y="3185160"/>
                </a:lnTo>
                <a:close/>
              </a:path>
              <a:path w="76200" h="3215640">
                <a:moveTo>
                  <a:pt x="13284" y="3186989"/>
                </a:moveTo>
                <a:lnTo>
                  <a:pt x="10541" y="3189732"/>
                </a:lnTo>
                <a:lnTo>
                  <a:pt x="4445" y="3189732"/>
                </a:lnTo>
                <a:lnTo>
                  <a:pt x="1566" y="3186853"/>
                </a:lnTo>
                <a:lnTo>
                  <a:pt x="1732" y="3190016"/>
                </a:lnTo>
                <a:lnTo>
                  <a:pt x="2921" y="3191256"/>
                </a:lnTo>
                <a:lnTo>
                  <a:pt x="12065" y="3191256"/>
                </a:lnTo>
                <a:lnTo>
                  <a:pt x="12674" y="3190646"/>
                </a:lnTo>
                <a:lnTo>
                  <a:pt x="13284" y="3186989"/>
                </a:lnTo>
                <a:close/>
              </a:path>
              <a:path w="76200" h="3215640">
                <a:moveTo>
                  <a:pt x="27971" y="3091529"/>
                </a:moveTo>
                <a:lnTo>
                  <a:pt x="22733" y="3096768"/>
                </a:lnTo>
                <a:lnTo>
                  <a:pt x="9017" y="3096768"/>
                </a:lnTo>
                <a:lnTo>
                  <a:pt x="2921" y="3090672"/>
                </a:lnTo>
                <a:lnTo>
                  <a:pt x="2921" y="3083052"/>
                </a:lnTo>
                <a:lnTo>
                  <a:pt x="1717" y="3107115"/>
                </a:lnTo>
                <a:lnTo>
                  <a:pt x="2921" y="3105912"/>
                </a:lnTo>
                <a:lnTo>
                  <a:pt x="2921" y="3084576"/>
                </a:lnTo>
                <a:lnTo>
                  <a:pt x="3041" y="3083066"/>
                </a:lnTo>
                <a:lnTo>
                  <a:pt x="3041" y="3105791"/>
                </a:lnTo>
                <a:lnTo>
                  <a:pt x="7493" y="3101340"/>
                </a:lnTo>
                <a:lnTo>
                  <a:pt x="19685" y="3101340"/>
                </a:lnTo>
                <a:lnTo>
                  <a:pt x="24257" y="3107436"/>
                </a:lnTo>
                <a:lnTo>
                  <a:pt x="24257" y="3115056"/>
                </a:lnTo>
                <a:lnTo>
                  <a:pt x="27971" y="3091529"/>
                </a:lnTo>
                <a:close/>
              </a:path>
              <a:path w="76200" h="3215640">
                <a:moveTo>
                  <a:pt x="12674" y="3190646"/>
                </a:moveTo>
                <a:lnTo>
                  <a:pt x="12065" y="3191256"/>
                </a:lnTo>
                <a:lnTo>
                  <a:pt x="2921" y="3191256"/>
                </a:lnTo>
                <a:lnTo>
                  <a:pt x="1732" y="3190016"/>
                </a:lnTo>
                <a:lnTo>
                  <a:pt x="2921" y="3212592"/>
                </a:lnTo>
                <a:lnTo>
                  <a:pt x="2921" y="3209544"/>
                </a:lnTo>
                <a:lnTo>
                  <a:pt x="7493" y="3209544"/>
                </a:lnTo>
                <a:lnTo>
                  <a:pt x="9017" y="3211068"/>
                </a:lnTo>
                <a:lnTo>
                  <a:pt x="9017" y="3212592"/>
                </a:lnTo>
                <a:lnTo>
                  <a:pt x="12674" y="3190646"/>
                </a:lnTo>
                <a:close/>
              </a:path>
              <a:path w="76200" h="3215640">
                <a:moveTo>
                  <a:pt x="3569" y="3076470"/>
                </a:moveTo>
                <a:lnTo>
                  <a:pt x="2921" y="3076956"/>
                </a:lnTo>
                <a:lnTo>
                  <a:pt x="2921" y="3083052"/>
                </a:lnTo>
                <a:lnTo>
                  <a:pt x="3569" y="3076470"/>
                </a:lnTo>
                <a:close/>
              </a:path>
              <a:path w="76200" h="3215640">
                <a:moveTo>
                  <a:pt x="15875" y="3084576"/>
                </a:moveTo>
                <a:lnTo>
                  <a:pt x="3041" y="3083066"/>
                </a:lnTo>
                <a:lnTo>
                  <a:pt x="2921" y="3084576"/>
                </a:lnTo>
                <a:lnTo>
                  <a:pt x="15875" y="3084576"/>
                </a:lnTo>
                <a:close/>
              </a:path>
              <a:path w="76200" h="3215640">
                <a:moveTo>
                  <a:pt x="28829" y="3086100"/>
                </a:moveTo>
                <a:lnTo>
                  <a:pt x="16637" y="3084666"/>
                </a:lnTo>
                <a:lnTo>
                  <a:pt x="2921" y="3084576"/>
                </a:lnTo>
                <a:lnTo>
                  <a:pt x="2921" y="3090672"/>
                </a:lnTo>
                <a:lnTo>
                  <a:pt x="9017" y="3096768"/>
                </a:lnTo>
                <a:lnTo>
                  <a:pt x="22733" y="3096768"/>
                </a:lnTo>
                <a:lnTo>
                  <a:pt x="27971" y="3091529"/>
                </a:lnTo>
                <a:lnTo>
                  <a:pt x="28829" y="3086100"/>
                </a:lnTo>
                <a:close/>
              </a:path>
              <a:path w="76200" h="3215640">
                <a:moveTo>
                  <a:pt x="9017" y="3212592"/>
                </a:moveTo>
                <a:lnTo>
                  <a:pt x="9017" y="3211068"/>
                </a:lnTo>
                <a:lnTo>
                  <a:pt x="7493" y="3209544"/>
                </a:lnTo>
                <a:lnTo>
                  <a:pt x="2921" y="3209544"/>
                </a:lnTo>
                <a:lnTo>
                  <a:pt x="2921" y="3212592"/>
                </a:lnTo>
                <a:lnTo>
                  <a:pt x="9017" y="3212592"/>
                </a:lnTo>
                <a:close/>
              </a:path>
              <a:path w="76200" h="3215640">
                <a:moveTo>
                  <a:pt x="9017" y="3214116"/>
                </a:moveTo>
                <a:lnTo>
                  <a:pt x="9017" y="3212592"/>
                </a:lnTo>
                <a:lnTo>
                  <a:pt x="2921" y="3212592"/>
                </a:lnTo>
                <a:lnTo>
                  <a:pt x="2921" y="3215640"/>
                </a:lnTo>
                <a:lnTo>
                  <a:pt x="7493" y="3215640"/>
                </a:lnTo>
                <a:lnTo>
                  <a:pt x="9017" y="3214116"/>
                </a:lnTo>
                <a:close/>
              </a:path>
              <a:path w="76200" h="3215640">
                <a:moveTo>
                  <a:pt x="28829" y="3084576"/>
                </a:moveTo>
                <a:lnTo>
                  <a:pt x="28829" y="3076956"/>
                </a:lnTo>
                <a:lnTo>
                  <a:pt x="22733" y="3072384"/>
                </a:lnTo>
                <a:lnTo>
                  <a:pt x="9017" y="3072384"/>
                </a:lnTo>
                <a:lnTo>
                  <a:pt x="3569" y="3076470"/>
                </a:lnTo>
                <a:lnTo>
                  <a:pt x="3041" y="3083066"/>
                </a:lnTo>
                <a:lnTo>
                  <a:pt x="15113" y="3084486"/>
                </a:lnTo>
                <a:lnTo>
                  <a:pt x="28829" y="3084576"/>
                </a:lnTo>
                <a:close/>
              </a:path>
              <a:path w="76200" h="3215640">
                <a:moveTo>
                  <a:pt x="30353" y="3048000"/>
                </a:moveTo>
                <a:lnTo>
                  <a:pt x="5969" y="3046476"/>
                </a:lnTo>
                <a:lnTo>
                  <a:pt x="3569" y="3076470"/>
                </a:lnTo>
                <a:lnTo>
                  <a:pt x="5969" y="3074670"/>
                </a:lnTo>
                <a:lnTo>
                  <a:pt x="5969" y="3054096"/>
                </a:lnTo>
                <a:lnTo>
                  <a:pt x="10541" y="3060192"/>
                </a:lnTo>
                <a:lnTo>
                  <a:pt x="24257" y="3060192"/>
                </a:lnTo>
                <a:lnTo>
                  <a:pt x="30087" y="3054361"/>
                </a:lnTo>
                <a:lnTo>
                  <a:pt x="30353" y="3048000"/>
                </a:lnTo>
                <a:close/>
              </a:path>
              <a:path w="76200" h="3215640">
                <a:moveTo>
                  <a:pt x="6234" y="3040115"/>
                </a:moveTo>
                <a:lnTo>
                  <a:pt x="5969" y="3040380"/>
                </a:lnTo>
                <a:lnTo>
                  <a:pt x="5969" y="3046476"/>
                </a:lnTo>
                <a:lnTo>
                  <a:pt x="6234" y="3040115"/>
                </a:lnTo>
                <a:close/>
              </a:path>
              <a:path w="76200" h="3215640">
                <a:moveTo>
                  <a:pt x="30353" y="3048000"/>
                </a:moveTo>
                <a:lnTo>
                  <a:pt x="30353" y="3040380"/>
                </a:lnTo>
                <a:lnTo>
                  <a:pt x="24257" y="3035808"/>
                </a:lnTo>
                <a:lnTo>
                  <a:pt x="10541" y="3035808"/>
                </a:lnTo>
                <a:lnTo>
                  <a:pt x="6234" y="3040115"/>
                </a:lnTo>
                <a:lnTo>
                  <a:pt x="5969" y="3046476"/>
                </a:lnTo>
                <a:lnTo>
                  <a:pt x="30353" y="3048000"/>
                </a:lnTo>
                <a:close/>
              </a:path>
              <a:path w="76200" h="3215640">
                <a:moveTo>
                  <a:pt x="30087" y="3054361"/>
                </a:moveTo>
                <a:lnTo>
                  <a:pt x="24257" y="3060192"/>
                </a:lnTo>
                <a:lnTo>
                  <a:pt x="10541" y="3060192"/>
                </a:lnTo>
                <a:lnTo>
                  <a:pt x="5969" y="3054096"/>
                </a:lnTo>
                <a:lnTo>
                  <a:pt x="5969" y="3074670"/>
                </a:lnTo>
                <a:lnTo>
                  <a:pt x="9017" y="3072384"/>
                </a:lnTo>
                <a:lnTo>
                  <a:pt x="22733" y="3072384"/>
                </a:lnTo>
                <a:lnTo>
                  <a:pt x="28829" y="3076956"/>
                </a:lnTo>
                <a:lnTo>
                  <a:pt x="28829" y="3084576"/>
                </a:lnTo>
                <a:lnTo>
                  <a:pt x="30087" y="3054361"/>
                </a:lnTo>
                <a:close/>
              </a:path>
              <a:path w="76200" h="3215640">
                <a:moveTo>
                  <a:pt x="31877" y="3011424"/>
                </a:moveTo>
                <a:lnTo>
                  <a:pt x="7493" y="3009900"/>
                </a:lnTo>
                <a:lnTo>
                  <a:pt x="6234" y="3040115"/>
                </a:lnTo>
                <a:lnTo>
                  <a:pt x="7493" y="3038856"/>
                </a:lnTo>
                <a:lnTo>
                  <a:pt x="7493" y="3015996"/>
                </a:lnTo>
                <a:lnTo>
                  <a:pt x="13589" y="3022092"/>
                </a:lnTo>
                <a:lnTo>
                  <a:pt x="25781" y="3022092"/>
                </a:lnTo>
                <a:lnTo>
                  <a:pt x="31678" y="3016195"/>
                </a:lnTo>
                <a:lnTo>
                  <a:pt x="31877" y="3011424"/>
                </a:lnTo>
                <a:close/>
              </a:path>
              <a:path w="76200" h="3215640">
                <a:moveTo>
                  <a:pt x="7783" y="3002062"/>
                </a:moveTo>
                <a:lnTo>
                  <a:pt x="7493" y="3002280"/>
                </a:lnTo>
                <a:lnTo>
                  <a:pt x="7493" y="3009900"/>
                </a:lnTo>
                <a:lnTo>
                  <a:pt x="7783" y="3002062"/>
                </a:lnTo>
                <a:close/>
              </a:path>
              <a:path w="76200" h="3215640">
                <a:moveTo>
                  <a:pt x="31877" y="3009900"/>
                </a:moveTo>
                <a:lnTo>
                  <a:pt x="31877" y="3002280"/>
                </a:lnTo>
                <a:lnTo>
                  <a:pt x="25781" y="2997708"/>
                </a:lnTo>
                <a:lnTo>
                  <a:pt x="13589" y="2997708"/>
                </a:lnTo>
                <a:lnTo>
                  <a:pt x="7783" y="3002062"/>
                </a:lnTo>
                <a:lnTo>
                  <a:pt x="7493" y="3009900"/>
                </a:lnTo>
                <a:lnTo>
                  <a:pt x="31877" y="3009900"/>
                </a:lnTo>
                <a:close/>
              </a:path>
              <a:path w="76200" h="3215640">
                <a:moveTo>
                  <a:pt x="31877" y="3011424"/>
                </a:moveTo>
                <a:lnTo>
                  <a:pt x="31877" y="3009900"/>
                </a:lnTo>
                <a:lnTo>
                  <a:pt x="7493" y="3009900"/>
                </a:lnTo>
                <a:lnTo>
                  <a:pt x="31877" y="3011424"/>
                </a:lnTo>
                <a:close/>
              </a:path>
              <a:path w="76200" h="3215640">
                <a:moveTo>
                  <a:pt x="31678" y="3016195"/>
                </a:moveTo>
                <a:lnTo>
                  <a:pt x="25781" y="3022092"/>
                </a:lnTo>
                <a:lnTo>
                  <a:pt x="13589" y="3022092"/>
                </a:lnTo>
                <a:lnTo>
                  <a:pt x="7493" y="3015996"/>
                </a:lnTo>
                <a:lnTo>
                  <a:pt x="7493" y="3038856"/>
                </a:lnTo>
                <a:lnTo>
                  <a:pt x="10541" y="3035808"/>
                </a:lnTo>
                <a:lnTo>
                  <a:pt x="24257" y="3035808"/>
                </a:lnTo>
                <a:lnTo>
                  <a:pt x="30353" y="3040380"/>
                </a:lnTo>
                <a:lnTo>
                  <a:pt x="30353" y="3048000"/>
                </a:lnTo>
                <a:lnTo>
                  <a:pt x="31678" y="3016195"/>
                </a:lnTo>
                <a:close/>
              </a:path>
              <a:path w="76200" h="3215640">
                <a:moveTo>
                  <a:pt x="33401" y="2970276"/>
                </a:moveTo>
                <a:lnTo>
                  <a:pt x="9017" y="2968752"/>
                </a:lnTo>
                <a:lnTo>
                  <a:pt x="7783" y="3002062"/>
                </a:lnTo>
                <a:lnTo>
                  <a:pt x="9017" y="3001137"/>
                </a:lnTo>
                <a:lnTo>
                  <a:pt x="9017" y="2974848"/>
                </a:lnTo>
                <a:lnTo>
                  <a:pt x="13589" y="2980944"/>
                </a:lnTo>
                <a:lnTo>
                  <a:pt x="27305" y="2980944"/>
                </a:lnTo>
                <a:lnTo>
                  <a:pt x="33218" y="2975031"/>
                </a:lnTo>
                <a:lnTo>
                  <a:pt x="33401" y="2970276"/>
                </a:lnTo>
                <a:close/>
              </a:path>
              <a:path w="76200" h="3215640">
                <a:moveTo>
                  <a:pt x="9237" y="2962362"/>
                </a:moveTo>
                <a:lnTo>
                  <a:pt x="9017" y="2962656"/>
                </a:lnTo>
                <a:lnTo>
                  <a:pt x="9017" y="2968752"/>
                </a:lnTo>
                <a:lnTo>
                  <a:pt x="9237" y="2962362"/>
                </a:lnTo>
                <a:close/>
              </a:path>
              <a:path w="76200" h="3215640">
                <a:moveTo>
                  <a:pt x="33401" y="2970276"/>
                </a:moveTo>
                <a:lnTo>
                  <a:pt x="33401" y="2962656"/>
                </a:lnTo>
                <a:lnTo>
                  <a:pt x="27305" y="2956560"/>
                </a:lnTo>
                <a:lnTo>
                  <a:pt x="13589" y="2956560"/>
                </a:lnTo>
                <a:lnTo>
                  <a:pt x="9237" y="2962362"/>
                </a:lnTo>
                <a:lnTo>
                  <a:pt x="9017" y="2968752"/>
                </a:lnTo>
                <a:lnTo>
                  <a:pt x="33401" y="2970276"/>
                </a:lnTo>
                <a:close/>
              </a:path>
              <a:path w="76200" h="3215640">
                <a:moveTo>
                  <a:pt x="33218" y="2975031"/>
                </a:moveTo>
                <a:lnTo>
                  <a:pt x="27305" y="2980944"/>
                </a:lnTo>
                <a:lnTo>
                  <a:pt x="13589" y="2980944"/>
                </a:lnTo>
                <a:lnTo>
                  <a:pt x="9017" y="2974848"/>
                </a:lnTo>
                <a:lnTo>
                  <a:pt x="9017" y="3001137"/>
                </a:lnTo>
                <a:lnTo>
                  <a:pt x="13589" y="2997708"/>
                </a:lnTo>
                <a:lnTo>
                  <a:pt x="25781" y="2997708"/>
                </a:lnTo>
                <a:lnTo>
                  <a:pt x="31877" y="3002280"/>
                </a:lnTo>
                <a:lnTo>
                  <a:pt x="31877" y="3009900"/>
                </a:lnTo>
                <a:lnTo>
                  <a:pt x="33218" y="2975031"/>
                </a:lnTo>
                <a:close/>
              </a:path>
              <a:path w="76200" h="3215640">
                <a:moveTo>
                  <a:pt x="34925" y="2926080"/>
                </a:moveTo>
                <a:lnTo>
                  <a:pt x="10541" y="2924556"/>
                </a:lnTo>
                <a:lnTo>
                  <a:pt x="9237" y="2962362"/>
                </a:lnTo>
                <a:lnTo>
                  <a:pt x="10541" y="2960624"/>
                </a:lnTo>
                <a:lnTo>
                  <a:pt x="10541" y="2932176"/>
                </a:lnTo>
                <a:lnTo>
                  <a:pt x="15113" y="2938272"/>
                </a:lnTo>
                <a:lnTo>
                  <a:pt x="28829" y="2938272"/>
                </a:lnTo>
                <a:lnTo>
                  <a:pt x="34707" y="2932394"/>
                </a:lnTo>
                <a:lnTo>
                  <a:pt x="34925" y="2926080"/>
                </a:lnTo>
                <a:close/>
              </a:path>
              <a:path w="76200" h="3215640">
                <a:moveTo>
                  <a:pt x="11049" y="2917952"/>
                </a:moveTo>
                <a:lnTo>
                  <a:pt x="10541" y="2918460"/>
                </a:lnTo>
                <a:lnTo>
                  <a:pt x="10541" y="2924556"/>
                </a:lnTo>
                <a:lnTo>
                  <a:pt x="11049" y="2917952"/>
                </a:lnTo>
                <a:close/>
              </a:path>
              <a:path w="76200" h="3215640">
                <a:moveTo>
                  <a:pt x="34925" y="2926080"/>
                </a:moveTo>
                <a:lnTo>
                  <a:pt x="34925" y="2918460"/>
                </a:lnTo>
                <a:lnTo>
                  <a:pt x="28829" y="2913888"/>
                </a:lnTo>
                <a:lnTo>
                  <a:pt x="15113" y="2913888"/>
                </a:lnTo>
                <a:lnTo>
                  <a:pt x="11049" y="2917952"/>
                </a:lnTo>
                <a:lnTo>
                  <a:pt x="10541" y="2924556"/>
                </a:lnTo>
                <a:lnTo>
                  <a:pt x="34925" y="2926080"/>
                </a:lnTo>
                <a:close/>
              </a:path>
              <a:path w="76200" h="3215640">
                <a:moveTo>
                  <a:pt x="34707" y="2932394"/>
                </a:moveTo>
                <a:lnTo>
                  <a:pt x="28829" y="2938272"/>
                </a:lnTo>
                <a:lnTo>
                  <a:pt x="15113" y="2938272"/>
                </a:lnTo>
                <a:lnTo>
                  <a:pt x="10541" y="2932176"/>
                </a:lnTo>
                <a:lnTo>
                  <a:pt x="10541" y="2960624"/>
                </a:lnTo>
                <a:lnTo>
                  <a:pt x="13589" y="2956560"/>
                </a:lnTo>
                <a:lnTo>
                  <a:pt x="27305" y="2956560"/>
                </a:lnTo>
                <a:lnTo>
                  <a:pt x="33401" y="2962656"/>
                </a:lnTo>
                <a:lnTo>
                  <a:pt x="33401" y="2970276"/>
                </a:lnTo>
                <a:lnTo>
                  <a:pt x="34707" y="2932394"/>
                </a:lnTo>
                <a:close/>
              </a:path>
              <a:path w="76200" h="3215640">
                <a:moveTo>
                  <a:pt x="36449" y="2886456"/>
                </a:moveTo>
                <a:lnTo>
                  <a:pt x="13589" y="2884932"/>
                </a:lnTo>
                <a:lnTo>
                  <a:pt x="11049" y="2917952"/>
                </a:lnTo>
                <a:lnTo>
                  <a:pt x="13589" y="2915412"/>
                </a:lnTo>
                <a:lnTo>
                  <a:pt x="13589" y="2892552"/>
                </a:lnTo>
                <a:lnTo>
                  <a:pt x="18161" y="2897124"/>
                </a:lnTo>
                <a:lnTo>
                  <a:pt x="31877" y="2897124"/>
                </a:lnTo>
                <a:lnTo>
                  <a:pt x="36205" y="2892796"/>
                </a:lnTo>
                <a:lnTo>
                  <a:pt x="36449" y="2886456"/>
                </a:lnTo>
                <a:close/>
              </a:path>
              <a:path w="76200" h="3215640">
                <a:moveTo>
                  <a:pt x="13589" y="3189732"/>
                </a:moveTo>
                <a:lnTo>
                  <a:pt x="13589" y="3186684"/>
                </a:lnTo>
                <a:lnTo>
                  <a:pt x="13284" y="3186989"/>
                </a:lnTo>
                <a:lnTo>
                  <a:pt x="12674" y="3190646"/>
                </a:lnTo>
                <a:lnTo>
                  <a:pt x="13589" y="3189732"/>
                </a:lnTo>
                <a:close/>
              </a:path>
              <a:path w="76200" h="3215640">
                <a:moveTo>
                  <a:pt x="24257" y="3140964"/>
                </a:moveTo>
                <a:lnTo>
                  <a:pt x="24257" y="3139440"/>
                </a:lnTo>
                <a:lnTo>
                  <a:pt x="12827" y="3139440"/>
                </a:lnTo>
                <a:lnTo>
                  <a:pt x="24257" y="3140964"/>
                </a:lnTo>
                <a:close/>
              </a:path>
              <a:path w="76200" h="3215640">
                <a:moveTo>
                  <a:pt x="15113" y="3188208"/>
                </a:moveTo>
                <a:lnTo>
                  <a:pt x="15113" y="3185160"/>
                </a:lnTo>
                <a:lnTo>
                  <a:pt x="13589" y="3185160"/>
                </a:lnTo>
                <a:lnTo>
                  <a:pt x="13284" y="3186989"/>
                </a:lnTo>
                <a:lnTo>
                  <a:pt x="13589" y="3186684"/>
                </a:lnTo>
                <a:lnTo>
                  <a:pt x="13589" y="3189732"/>
                </a:lnTo>
                <a:lnTo>
                  <a:pt x="15113" y="3188208"/>
                </a:lnTo>
                <a:close/>
              </a:path>
              <a:path w="76200" h="3215640">
                <a:moveTo>
                  <a:pt x="13817" y="2878531"/>
                </a:moveTo>
                <a:lnTo>
                  <a:pt x="13589" y="2878836"/>
                </a:lnTo>
                <a:lnTo>
                  <a:pt x="13589" y="2884932"/>
                </a:lnTo>
                <a:lnTo>
                  <a:pt x="13817" y="2878531"/>
                </a:lnTo>
                <a:close/>
              </a:path>
              <a:path w="76200" h="3215640">
                <a:moveTo>
                  <a:pt x="36449" y="2884932"/>
                </a:moveTo>
                <a:lnTo>
                  <a:pt x="36449" y="2878836"/>
                </a:lnTo>
                <a:lnTo>
                  <a:pt x="31877" y="2872740"/>
                </a:lnTo>
                <a:lnTo>
                  <a:pt x="18161" y="2872740"/>
                </a:lnTo>
                <a:lnTo>
                  <a:pt x="13817" y="2878531"/>
                </a:lnTo>
                <a:lnTo>
                  <a:pt x="13589" y="2884932"/>
                </a:lnTo>
                <a:lnTo>
                  <a:pt x="36449" y="2884932"/>
                </a:lnTo>
                <a:close/>
              </a:path>
              <a:path w="76200" h="3215640">
                <a:moveTo>
                  <a:pt x="36449" y="2886456"/>
                </a:moveTo>
                <a:lnTo>
                  <a:pt x="36449" y="2884932"/>
                </a:lnTo>
                <a:lnTo>
                  <a:pt x="13589" y="2884932"/>
                </a:lnTo>
                <a:lnTo>
                  <a:pt x="36449" y="2886456"/>
                </a:lnTo>
                <a:close/>
              </a:path>
              <a:path w="76200" h="3215640">
                <a:moveTo>
                  <a:pt x="36205" y="2892796"/>
                </a:moveTo>
                <a:lnTo>
                  <a:pt x="31877" y="2897124"/>
                </a:lnTo>
                <a:lnTo>
                  <a:pt x="18161" y="2897124"/>
                </a:lnTo>
                <a:lnTo>
                  <a:pt x="13589" y="2892552"/>
                </a:lnTo>
                <a:lnTo>
                  <a:pt x="13589" y="2915412"/>
                </a:lnTo>
                <a:lnTo>
                  <a:pt x="15113" y="2913888"/>
                </a:lnTo>
                <a:lnTo>
                  <a:pt x="28829" y="2913888"/>
                </a:lnTo>
                <a:lnTo>
                  <a:pt x="34925" y="2918460"/>
                </a:lnTo>
                <a:lnTo>
                  <a:pt x="34925" y="2926080"/>
                </a:lnTo>
                <a:lnTo>
                  <a:pt x="36205" y="2892796"/>
                </a:lnTo>
                <a:close/>
              </a:path>
              <a:path w="76200" h="3215640">
                <a:moveTo>
                  <a:pt x="37973" y="2842260"/>
                </a:moveTo>
                <a:lnTo>
                  <a:pt x="15113" y="2842260"/>
                </a:lnTo>
                <a:lnTo>
                  <a:pt x="13817" y="2878531"/>
                </a:lnTo>
                <a:lnTo>
                  <a:pt x="15113" y="2876804"/>
                </a:lnTo>
                <a:lnTo>
                  <a:pt x="15113" y="2848356"/>
                </a:lnTo>
                <a:lnTo>
                  <a:pt x="19685" y="2852928"/>
                </a:lnTo>
                <a:lnTo>
                  <a:pt x="33401" y="2852928"/>
                </a:lnTo>
                <a:lnTo>
                  <a:pt x="37747" y="2848582"/>
                </a:lnTo>
                <a:lnTo>
                  <a:pt x="37973" y="2842260"/>
                </a:lnTo>
                <a:close/>
              </a:path>
              <a:path w="76200" h="3215640">
                <a:moveTo>
                  <a:pt x="15375" y="2834377"/>
                </a:moveTo>
                <a:lnTo>
                  <a:pt x="15113" y="2834640"/>
                </a:lnTo>
                <a:lnTo>
                  <a:pt x="15113" y="2842260"/>
                </a:lnTo>
                <a:lnTo>
                  <a:pt x="15375" y="2834377"/>
                </a:lnTo>
                <a:close/>
              </a:path>
              <a:path w="76200" h="3215640">
                <a:moveTo>
                  <a:pt x="37973" y="2842260"/>
                </a:moveTo>
                <a:lnTo>
                  <a:pt x="37973" y="2834640"/>
                </a:lnTo>
                <a:lnTo>
                  <a:pt x="33401" y="2830068"/>
                </a:lnTo>
                <a:lnTo>
                  <a:pt x="19685" y="2830068"/>
                </a:lnTo>
                <a:lnTo>
                  <a:pt x="15375" y="2834377"/>
                </a:lnTo>
                <a:lnTo>
                  <a:pt x="15113" y="2842260"/>
                </a:lnTo>
                <a:lnTo>
                  <a:pt x="37973" y="2842260"/>
                </a:lnTo>
                <a:close/>
              </a:path>
              <a:path w="76200" h="3215640">
                <a:moveTo>
                  <a:pt x="37747" y="2848582"/>
                </a:moveTo>
                <a:lnTo>
                  <a:pt x="33401" y="2852928"/>
                </a:lnTo>
                <a:lnTo>
                  <a:pt x="19685" y="2852928"/>
                </a:lnTo>
                <a:lnTo>
                  <a:pt x="15113" y="2848356"/>
                </a:lnTo>
                <a:lnTo>
                  <a:pt x="15113" y="2876804"/>
                </a:lnTo>
                <a:lnTo>
                  <a:pt x="18161" y="2872740"/>
                </a:lnTo>
                <a:lnTo>
                  <a:pt x="31877" y="2872740"/>
                </a:lnTo>
                <a:lnTo>
                  <a:pt x="36449" y="2878836"/>
                </a:lnTo>
                <a:lnTo>
                  <a:pt x="36449" y="2884932"/>
                </a:lnTo>
                <a:lnTo>
                  <a:pt x="37747" y="2848582"/>
                </a:lnTo>
                <a:close/>
              </a:path>
              <a:path w="76200" h="3215640">
                <a:moveTo>
                  <a:pt x="41021" y="2798064"/>
                </a:moveTo>
                <a:lnTo>
                  <a:pt x="16637" y="2796540"/>
                </a:lnTo>
                <a:lnTo>
                  <a:pt x="15375" y="2834377"/>
                </a:lnTo>
                <a:lnTo>
                  <a:pt x="16637" y="2833116"/>
                </a:lnTo>
                <a:lnTo>
                  <a:pt x="16637" y="2802636"/>
                </a:lnTo>
                <a:lnTo>
                  <a:pt x="22733" y="2808732"/>
                </a:lnTo>
                <a:lnTo>
                  <a:pt x="34925" y="2808732"/>
                </a:lnTo>
                <a:lnTo>
                  <a:pt x="40682" y="2802975"/>
                </a:lnTo>
                <a:lnTo>
                  <a:pt x="41021" y="2798064"/>
                </a:lnTo>
                <a:close/>
              </a:path>
              <a:path w="76200" h="3215640">
                <a:moveTo>
                  <a:pt x="28829" y="3086100"/>
                </a:moveTo>
                <a:lnTo>
                  <a:pt x="28829" y="3084576"/>
                </a:lnTo>
                <a:lnTo>
                  <a:pt x="15875" y="3084576"/>
                </a:lnTo>
                <a:lnTo>
                  <a:pt x="28829" y="3086100"/>
                </a:lnTo>
                <a:close/>
              </a:path>
              <a:path w="76200" h="3215640">
                <a:moveTo>
                  <a:pt x="17124" y="2789956"/>
                </a:moveTo>
                <a:lnTo>
                  <a:pt x="16637" y="2790444"/>
                </a:lnTo>
                <a:lnTo>
                  <a:pt x="16637" y="2796540"/>
                </a:lnTo>
                <a:lnTo>
                  <a:pt x="17124" y="2789956"/>
                </a:lnTo>
                <a:close/>
              </a:path>
              <a:path w="76200" h="3215640">
                <a:moveTo>
                  <a:pt x="41021" y="2798064"/>
                </a:moveTo>
                <a:lnTo>
                  <a:pt x="41021" y="2790444"/>
                </a:lnTo>
                <a:lnTo>
                  <a:pt x="34925" y="2784348"/>
                </a:lnTo>
                <a:lnTo>
                  <a:pt x="22733" y="2784348"/>
                </a:lnTo>
                <a:lnTo>
                  <a:pt x="17124" y="2789956"/>
                </a:lnTo>
                <a:lnTo>
                  <a:pt x="16637" y="2796540"/>
                </a:lnTo>
                <a:lnTo>
                  <a:pt x="41021" y="2798064"/>
                </a:lnTo>
                <a:close/>
              </a:path>
              <a:path w="76200" h="3215640">
                <a:moveTo>
                  <a:pt x="40682" y="2802975"/>
                </a:moveTo>
                <a:lnTo>
                  <a:pt x="34925" y="2808732"/>
                </a:lnTo>
                <a:lnTo>
                  <a:pt x="22733" y="2808732"/>
                </a:lnTo>
                <a:lnTo>
                  <a:pt x="16637" y="2802636"/>
                </a:lnTo>
                <a:lnTo>
                  <a:pt x="16637" y="2833116"/>
                </a:lnTo>
                <a:lnTo>
                  <a:pt x="19685" y="2830068"/>
                </a:lnTo>
                <a:lnTo>
                  <a:pt x="33401" y="2830068"/>
                </a:lnTo>
                <a:lnTo>
                  <a:pt x="37973" y="2834640"/>
                </a:lnTo>
                <a:lnTo>
                  <a:pt x="37973" y="2842260"/>
                </a:lnTo>
                <a:lnTo>
                  <a:pt x="40682" y="2802975"/>
                </a:lnTo>
                <a:close/>
              </a:path>
              <a:path w="76200" h="3215640">
                <a:moveTo>
                  <a:pt x="42545" y="2756916"/>
                </a:moveTo>
                <a:lnTo>
                  <a:pt x="19685" y="2755392"/>
                </a:lnTo>
                <a:lnTo>
                  <a:pt x="17124" y="2789956"/>
                </a:lnTo>
                <a:lnTo>
                  <a:pt x="19685" y="2787396"/>
                </a:lnTo>
                <a:lnTo>
                  <a:pt x="19685" y="2763012"/>
                </a:lnTo>
                <a:lnTo>
                  <a:pt x="24257" y="2767584"/>
                </a:lnTo>
                <a:lnTo>
                  <a:pt x="37973" y="2767584"/>
                </a:lnTo>
                <a:lnTo>
                  <a:pt x="42310" y="2763246"/>
                </a:lnTo>
                <a:lnTo>
                  <a:pt x="42545" y="2756916"/>
                </a:lnTo>
                <a:close/>
              </a:path>
              <a:path w="76200" h="3215640">
                <a:moveTo>
                  <a:pt x="18161" y="3169920"/>
                </a:moveTo>
                <a:lnTo>
                  <a:pt x="18161" y="3166872"/>
                </a:lnTo>
                <a:lnTo>
                  <a:pt x="17483" y="3170936"/>
                </a:lnTo>
                <a:lnTo>
                  <a:pt x="18161" y="3169920"/>
                </a:lnTo>
                <a:close/>
              </a:path>
              <a:path w="76200" h="3215640">
                <a:moveTo>
                  <a:pt x="19939" y="2749042"/>
                </a:moveTo>
                <a:lnTo>
                  <a:pt x="19685" y="2749296"/>
                </a:lnTo>
                <a:lnTo>
                  <a:pt x="19685" y="2755392"/>
                </a:lnTo>
                <a:lnTo>
                  <a:pt x="19939" y="2749042"/>
                </a:lnTo>
                <a:close/>
              </a:path>
              <a:path w="76200" h="3215640">
                <a:moveTo>
                  <a:pt x="42545" y="2756916"/>
                </a:moveTo>
                <a:lnTo>
                  <a:pt x="42545" y="2749296"/>
                </a:lnTo>
                <a:lnTo>
                  <a:pt x="37973" y="2744724"/>
                </a:lnTo>
                <a:lnTo>
                  <a:pt x="24257" y="2744724"/>
                </a:lnTo>
                <a:lnTo>
                  <a:pt x="19939" y="2749042"/>
                </a:lnTo>
                <a:lnTo>
                  <a:pt x="19685" y="2755392"/>
                </a:lnTo>
                <a:lnTo>
                  <a:pt x="42545" y="2756916"/>
                </a:lnTo>
                <a:close/>
              </a:path>
              <a:path w="76200" h="3215640">
                <a:moveTo>
                  <a:pt x="42310" y="2763246"/>
                </a:moveTo>
                <a:lnTo>
                  <a:pt x="37973" y="2767584"/>
                </a:lnTo>
                <a:lnTo>
                  <a:pt x="24257" y="2767584"/>
                </a:lnTo>
                <a:lnTo>
                  <a:pt x="19685" y="2763012"/>
                </a:lnTo>
                <a:lnTo>
                  <a:pt x="19685" y="2787396"/>
                </a:lnTo>
                <a:lnTo>
                  <a:pt x="22733" y="2784348"/>
                </a:lnTo>
                <a:lnTo>
                  <a:pt x="34925" y="2784348"/>
                </a:lnTo>
                <a:lnTo>
                  <a:pt x="41021" y="2790444"/>
                </a:lnTo>
                <a:lnTo>
                  <a:pt x="41021" y="2798064"/>
                </a:lnTo>
                <a:lnTo>
                  <a:pt x="42310" y="2763246"/>
                </a:lnTo>
                <a:close/>
              </a:path>
              <a:path w="76200" h="3215640">
                <a:moveTo>
                  <a:pt x="44069" y="2718816"/>
                </a:moveTo>
                <a:lnTo>
                  <a:pt x="21209" y="2717292"/>
                </a:lnTo>
                <a:lnTo>
                  <a:pt x="19939" y="2749042"/>
                </a:lnTo>
                <a:lnTo>
                  <a:pt x="21209" y="2747772"/>
                </a:lnTo>
                <a:lnTo>
                  <a:pt x="21209" y="2724912"/>
                </a:lnTo>
                <a:lnTo>
                  <a:pt x="25781" y="2731008"/>
                </a:lnTo>
                <a:lnTo>
                  <a:pt x="39497" y="2731008"/>
                </a:lnTo>
                <a:lnTo>
                  <a:pt x="43811" y="2725255"/>
                </a:lnTo>
                <a:lnTo>
                  <a:pt x="44069" y="2718816"/>
                </a:lnTo>
                <a:close/>
              </a:path>
              <a:path w="76200" h="3215640">
                <a:moveTo>
                  <a:pt x="21394" y="2712473"/>
                </a:moveTo>
                <a:lnTo>
                  <a:pt x="21209" y="2712720"/>
                </a:lnTo>
                <a:lnTo>
                  <a:pt x="21209" y="2717292"/>
                </a:lnTo>
                <a:lnTo>
                  <a:pt x="21394" y="2712473"/>
                </a:lnTo>
                <a:close/>
              </a:path>
              <a:path w="76200" h="3215640">
                <a:moveTo>
                  <a:pt x="44069" y="2718816"/>
                </a:moveTo>
                <a:lnTo>
                  <a:pt x="44069" y="2712720"/>
                </a:lnTo>
                <a:lnTo>
                  <a:pt x="39497" y="2706624"/>
                </a:lnTo>
                <a:lnTo>
                  <a:pt x="25781" y="2706624"/>
                </a:lnTo>
                <a:lnTo>
                  <a:pt x="21394" y="2712473"/>
                </a:lnTo>
                <a:lnTo>
                  <a:pt x="21209" y="2717292"/>
                </a:lnTo>
                <a:lnTo>
                  <a:pt x="44069" y="2718816"/>
                </a:lnTo>
                <a:close/>
              </a:path>
              <a:path w="76200" h="3215640">
                <a:moveTo>
                  <a:pt x="43811" y="2725255"/>
                </a:moveTo>
                <a:lnTo>
                  <a:pt x="39497" y="2731008"/>
                </a:lnTo>
                <a:lnTo>
                  <a:pt x="25781" y="2731008"/>
                </a:lnTo>
                <a:lnTo>
                  <a:pt x="21209" y="2724912"/>
                </a:lnTo>
                <a:lnTo>
                  <a:pt x="21209" y="2747772"/>
                </a:lnTo>
                <a:lnTo>
                  <a:pt x="24257" y="2744724"/>
                </a:lnTo>
                <a:lnTo>
                  <a:pt x="37973" y="2744724"/>
                </a:lnTo>
                <a:lnTo>
                  <a:pt x="42545" y="2749296"/>
                </a:lnTo>
                <a:lnTo>
                  <a:pt x="42545" y="2756916"/>
                </a:lnTo>
                <a:lnTo>
                  <a:pt x="43811" y="2725255"/>
                </a:lnTo>
                <a:close/>
              </a:path>
              <a:path w="76200" h="3215640">
                <a:moveTo>
                  <a:pt x="47117" y="2677668"/>
                </a:moveTo>
                <a:lnTo>
                  <a:pt x="22733" y="2677668"/>
                </a:lnTo>
                <a:lnTo>
                  <a:pt x="21394" y="2712473"/>
                </a:lnTo>
                <a:lnTo>
                  <a:pt x="22733" y="2710688"/>
                </a:lnTo>
                <a:lnTo>
                  <a:pt x="22733" y="2683764"/>
                </a:lnTo>
                <a:lnTo>
                  <a:pt x="28829" y="2688336"/>
                </a:lnTo>
                <a:lnTo>
                  <a:pt x="41021" y="2688336"/>
                </a:lnTo>
                <a:lnTo>
                  <a:pt x="46638" y="2684123"/>
                </a:lnTo>
                <a:lnTo>
                  <a:pt x="47117" y="2677668"/>
                </a:lnTo>
                <a:close/>
              </a:path>
              <a:path w="76200" h="3215640">
                <a:moveTo>
                  <a:pt x="23330" y="2669600"/>
                </a:moveTo>
                <a:lnTo>
                  <a:pt x="22733" y="2670048"/>
                </a:lnTo>
                <a:lnTo>
                  <a:pt x="22733" y="2677668"/>
                </a:lnTo>
                <a:lnTo>
                  <a:pt x="23330" y="2669600"/>
                </a:lnTo>
                <a:close/>
              </a:path>
              <a:path w="76200" h="3215640">
                <a:moveTo>
                  <a:pt x="47117" y="2677668"/>
                </a:moveTo>
                <a:lnTo>
                  <a:pt x="47117" y="2670048"/>
                </a:lnTo>
                <a:lnTo>
                  <a:pt x="41021" y="2665476"/>
                </a:lnTo>
                <a:lnTo>
                  <a:pt x="28829" y="2665476"/>
                </a:lnTo>
                <a:lnTo>
                  <a:pt x="23330" y="2669600"/>
                </a:lnTo>
                <a:lnTo>
                  <a:pt x="22733" y="2677668"/>
                </a:lnTo>
                <a:lnTo>
                  <a:pt x="47117" y="2677668"/>
                </a:lnTo>
                <a:close/>
              </a:path>
              <a:path w="76200" h="3215640">
                <a:moveTo>
                  <a:pt x="46638" y="2684123"/>
                </a:moveTo>
                <a:lnTo>
                  <a:pt x="41021" y="2688336"/>
                </a:lnTo>
                <a:lnTo>
                  <a:pt x="28829" y="2688336"/>
                </a:lnTo>
                <a:lnTo>
                  <a:pt x="22733" y="2683764"/>
                </a:lnTo>
                <a:lnTo>
                  <a:pt x="22733" y="2710688"/>
                </a:lnTo>
                <a:lnTo>
                  <a:pt x="25781" y="2706624"/>
                </a:lnTo>
                <a:lnTo>
                  <a:pt x="39497" y="2706624"/>
                </a:lnTo>
                <a:lnTo>
                  <a:pt x="44069" y="2712720"/>
                </a:lnTo>
                <a:lnTo>
                  <a:pt x="44069" y="2718816"/>
                </a:lnTo>
                <a:lnTo>
                  <a:pt x="46638" y="2684123"/>
                </a:lnTo>
                <a:close/>
              </a:path>
              <a:path w="76200" h="3215640">
                <a:moveTo>
                  <a:pt x="24257" y="3145536"/>
                </a:moveTo>
                <a:lnTo>
                  <a:pt x="24257" y="3140964"/>
                </a:lnTo>
                <a:lnTo>
                  <a:pt x="22950" y="3146516"/>
                </a:lnTo>
                <a:lnTo>
                  <a:pt x="24257" y="3145536"/>
                </a:lnTo>
                <a:close/>
              </a:path>
              <a:path w="76200" h="3215640">
                <a:moveTo>
                  <a:pt x="48641" y="2638044"/>
                </a:moveTo>
                <a:lnTo>
                  <a:pt x="25781" y="2636520"/>
                </a:lnTo>
                <a:lnTo>
                  <a:pt x="23330" y="2669600"/>
                </a:lnTo>
                <a:lnTo>
                  <a:pt x="25781" y="2667762"/>
                </a:lnTo>
                <a:lnTo>
                  <a:pt x="25781" y="2642616"/>
                </a:lnTo>
                <a:lnTo>
                  <a:pt x="31877" y="2648712"/>
                </a:lnTo>
                <a:lnTo>
                  <a:pt x="44069" y="2648712"/>
                </a:lnTo>
                <a:lnTo>
                  <a:pt x="48455" y="2642863"/>
                </a:lnTo>
                <a:lnTo>
                  <a:pt x="48641" y="2638044"/>
                </a:lnTo>
                <a:close/>
              </a:path>
              <a:path w="76200" h="3215640">
                <a:moveTo>
                  <a:pt x="24632" y="1412467"/>
                </a:moveTo>
                <a:lnTo>
                  <a:pt x="24257" y="1412748"/>
                </a:lnTo>
                <a:lnTo>
                  <a:pt x="24257" y="1418844"/>
                </a:lnTo>
                <a:lnTo>
                  <a:pt x="24632" y="1412467"/>
                </a:lnTo>
                <a:close/>
              </a:path>
              <a:path w="76200" h="3215640">
                <a:moveTo>
                  <a:pt x="50165" y="1418844"/>
                </a:moveTo>
                <a:lnTo>
                  <a:pt x="50165" y="1412748"/>
                </a:lnTo>
                <a:lnTo>
                  <a:pt x="44069" y="1408176"/>
                </a:lnTo>
                <a:lnTo>
                  <a:pt x="30353" y="1408176"/>
                </a:lnTo>
                <a:lnTo>
                  <a:pt x="24632" y="1412467"/>
                </a:lnTo>
                <a:lnTo>
                  <a:pt x="24257" y="1418844"/>
                </a:lnTo>
                <a:lnTo>
                  <a:pt x="50165" y="1418844"/>
                </a:lnTo>
                <a:close/>
              </a:path>
              <a:path w="76200" h="3215640">
                <a:moveTo>
                  <a:pt x="50165" y="1426464"/>
                </a:moveTo>
                <a:lnTo>
                  <a:pt x="50165" y="1418844"/>
                </a:lnTo>
                <a:lnTo>
                  <a:pt x="24257" y="1418844"/>
                </a:lnTo>
                <a:lnTo>
                  <a:pt x="24257" y="1426464"/>
                </a:lnTo>
                <a:lnTo>
                  <a:pt x="30353" y="1431036"/>
                </a:lnTo>
                <a:lnTo>
                  <a:pt x="44069" y="1431036"/>
                </a:lnTo>
                <a:lnTo>
                  <a:pt x="50165" y="1426464"/>
                </a:lnTo>
                <a:close/>
              </a:path>
              <a:path w="76200" h="3215640">
                <a:moveTo>
                  <a:pt x="50165" y="1440180"/>
                </a:moveTo>
                <a:lnTo>
                  <a:pt x="50165" y="1426464"/>
                </a:lnTo>
                <a:lnTo>
                  <a:pt x="44069" y="1431036"/>
                </a:lnTo>
                <a:lnTo>
                  <a:pt x="30353" y="1431036"/>
                </a:lnTo>
                <a:lnTo>
                  <a:pt x="24257" y="1426464"/>
                </a:lnTo>
                <a:lnTo>
                  <a:pt x="24257" y="1440180"/>
                </a:lnTo>
                <a:lnTo>
                  <a:pt x="30353" y="1434084"/>
                </a:lnTo>
                <a:lnTo>
                  <a:pt x="44069" y="1434084"/>
                </a:lnTo>
                <a:lnTo>
                  <a:pt x="50165" y="1440180"/>
                </a:lnTo>
                <a:close/>
              </a:path>
              <a:path w="76200" h="3215640">
                <a:moveTo>
                  <a:pt x="50165" y="1446276"/>
                </a:moveTo>
                <a:lnTo>
                  <a:pt x="50165" y="1440180"/>
                </a:lnTo>
                <a:lnTo>
                  <a:pt x="44069" y="1434084"/>
                </a:lnTo>
                <a:lnTo>
                  <a:pt x="30353" y="1434084"/>
                </a:lnTo>
                <a:lnTo>
                  <a:pt x="24257" y="1440180"/>
                </a:lnTo>
                <a:lnTo>
                  <a:pt x="24257" y="1446276"/>
                </a:lnTo>
                <a:lnTo>
                  <a:pt x="50165" y="1446276"/>
                </a:lnTo>
                <a:close/>
              </a:path>
              <a:path w="76200" h="3215640">
                <a:moveTo>
                  <a:pt x="50165" y="1452372"/>
                </a:moveTo>
                <a:lnTo>
                  <a:pt x="50165" y="1446276"/>
                </a:lnTo>
                <a:lnTo>
                  <a:pt x="24257" y="1446276"/>
                </a:lnTo>
                <a:lnTo>
                  <a:pt x="24257" y="1452372"/>
                </a:lnTo>
                <a:lnTo>
                  <a:pt x="30353" y="1458468"/>
                </a:lnTo>
                <a:lnTo>
                  <a:pt x="44069" y="1458468"/>
                </a:lnTo>
                <a:lnTo>
                  <a:pt x="50165" y="1452372"/>
                </a:lnTo>
                <a:close/>
              </a:path>
              <a:path w="76200" h="3215640">
                <a:moveTo>
                  <a:pt x="50165" y="1467612"/>
                </a:moveTo>
                <a:lnTo>
                  <a:pt x="50165" y="1452372"/>
                </a:lnTo>
                <a:lnTo>
                  <a:pt x="44069" y="1458468"/>
                </a:lnTo>
                <a:lnTo>
                  <a:pt x="30353" y="1458468"/>
                </a:lnTo>
                <a:lnTo>
                  <a:pt x="24257" y="1452372"/>
                </a:lnTo>
                <a:lnTo>
                  <a:pt x="24257" y="1467612"/>
                </a:lnTo>
                <a:lnTo>
                  <a:pt x="30353" y="1463040"/>
                </a:lnTo>
                <a:lnTo>
                  <a:pt x="44069" y="1463040"/>
                </a:lnTo>
                <a:lnTo>
                  <a:pt x="50165" y="1467612"/>
                </a:lnTo>
                <a:close/>
              </a:path>
              <a:path w="76200" h="3215640">
                <a:moveTo>
                  <a:pt x="50165" y="1473708"/>
                </a:moveTo>
                <a:lnTo>
                  <a:pt x="50165" y="1467612"/>
                </a:lnTo>
                <a:lnTo>
                  <a:pt x="44069" y="1463040"/>
                </a:lnTo>
                <a:lnTo>
                  <a:pt x="30353" y="1463040"/>
                </a:lnTo>
                <a:lnTo>
                  <a:pt x="24257" y="1467612"/>
                </a:lnTo>
                <a:lnTo>
                  <a:pt x="24257" y="1473708"/>
                </a:lnTo>
                <a:lnTo>
                  <a:pt x="50165" y="1473708"/>
                </a:lnTo>
                <a:close/>
              </a:path>
              <a:path w="76200" h="3215640">
                <a:moveTo>
                  <a:pt x="50165" y="1473708"/>
                </a:moveTo>
                <a:lnTo>
                  <a:pt x="24257" y="1473708"/>
                </a:lnTo>
                <a:lnTo>
                  <a:pt x="24257" y="1481328"/>
                </a:lnTo>
                <a:lnTo>
                  <a:pt x="30353" y="1485900"/>
                </a:lnTo>
                <a:lnTo>
                  <a:pt x="44069" y="1485900"/>
                </a:lnTo>
                <a:lnTo>
                  <a:pt x="49747" y="1481641"/>
                </a:lnTo>
                <a:lnTo>
                  <a:pt x="50165" y="1473708"/>
                </a:lnTo>
                <a:close/>
              </a:path>
              <a:path w="76200" h="3215640">
                <a:moveTo>
                  <a:pt x="49747" y="1481641"/>
                </a:moveTo>
                <a:lnTo>
                  <a:pt x="44069" y="1485900"/>
                </a:lnTo>
                <a:lnTo>
                  <a:pt x="30353" y="1485900"/>
                </a:lnTo>
                <a:lnTo>
                  <a:pt x="24257" y="1481328"/>
                </a:lnTo>
                <a:lnTo>
                  <a:pt x="24257" y="1495044"/>
                </a:lnTo>
                <a:lnTo>
                  <a:pt x="30353" y="1490472"/>
                </a:lnTo>
                <a:lnTo>
                  <a:pt x="44069" y="1490472"/>
                </a:lnTo>
                <a:lnTo>
                  <a:pt x="48641" y="1495044"/>
                </a:lnTo>
                <a:lnTo>
                  <a:pt x="48641" y="1502664"/>
                </a:lnTo>
                <a:lnTo>
                  <a:pt x="49747" y="1481641"/>
                </a:lnTo>
                <a:close/>
              </a:path>
              <a:path w="76200" h="3215640">
                <a:moveTo>
                  <a:pt x="48641" y="1501140"/>
                </a:moveTo>
                <a:lnTo>
                  <a:pt x="48641" y="1495044"/>
                </a:lnTo>
                <a:lnTo>
                  <a:pt x="44069" y="1490472"/>
                </a:lnTo>
                <a:lnTo>
                  <a:pt x="30353" y="1490472"/>
                </a:lnTo>
                <a:lnTo>
                  <a:pt x="24257" y="1495044"/>
                </a:lnTo>
                <a:lnTo>
                  <a:pt x="24257" y="1501140"/>
                </a:lnTo>
                <a:lnTo>
                  <a:pt x="48641" y="1501140"/>
                </a:lnTo>
                <a:close/>
              </a:path>
              <a:path w="76200" h="3215640">
                <a:moveTo>
                  <a:pt x="48641" y="1502664"/>
                </a:moveTo>
                <a:lnTo>
                  <a:pt x="48641" y="1501140"/>
                </a:lnTo>
                <a:lnTo>
                  <a:pt x="24257" y="1501140"/>
                </a:lnTo>
                <a:lnTo>
                  <a:pt x="48641" y="1502664"/>
                </a:lnTo>
                <a:close/>
              </a:path>
              <a:path w="76200" h="3215640">
                <a:moveTo>
                  <a:pt x="48641" y="1508760"/>
                </a:moveTo>
                <a:lnTo>
                  <a:pt x="48641" y="1502664"/>
                </a:lnTo>
                <a:lnTo>
                  <a:pt x="24257" y="1501140"/>
                </a:lnTo>
                <a:lnTo>
                  <a:pt x="24257" y="1508760"/>
                </a:lnTo>
                <a:lnTo>
                  <a:pt x="30353" y="1514856"/>
                </a:lnTo>
                <a:lnTo>
                  <a:pt x="44069" y="1514856"/>
                </a:lnTo>
                <a:lnTo>
                  <a:pt x="48641" y="1508760"/>
                </a:lnTo>
                <a:close/>
              </a:path>
              <a:path w="76200" h="3215640">
                <a:moveTo>
                  <a:pt x="48641" y="1525524"/>
                </a:moveTo>
                <a:lnTo>
                  <a:pt x="48641" y="1508760"/>
                </a:lnTo>
                <a:lnTo>
                  <a:pt x="44069" y="1514856"/>
                </a:lnTo>
                <a:lnTo>
                  <a:pt x="30353" y="1514856"/>
                </a:lnTo>
                <a:lnTo>
                  <a:pt x="24257" y="1508760"/>
                </a:lnTo>
                <a:lnTo>
                  <a:pt x="24257" y="1525524"/>
                </a:lnTo>
                <a:lnTo>
                  <a:pt x="30353" y="1519428"/>
                </a:lnTo>
                <a:lnTo>
                  <a:pt x="44069" y="1519428"/>
                </a:lnTo>
                <a:lnTo>
                  <a:pt x="48641" y="1525524"/>
                </a:lnTo>
                <a:close/>
              </a:path>
              <a:path w="76200" h="3215640">
                <a:moveTo>
                  <a:pt x="48641" y="1531620"/>
                </a:moveTo>
                <a:lnTo>
                  <a:pt x="48641" y="1525524"/>
                </a:lnTo>
                <a:lnTo>
                  <a:pt x="44069" y="1519428"/>
                </a:lnTo>
                <a:lnTo>
                  <a:pt x="30353" y="1519428"/>
                </a:lnTo>
                <a:lnTo>
                  <a:pt x="24257" y="1525524"/>
                </a:lnTo>
                <a:lnTo>
                  <a:pt x="24257" y="1531620"/>
                </a:lnTo>
                <a:lnTo>
                  <a:pt x="48641" y="1531620"/>
                </a:lnTo>
                <a:close/>
              </a:path>
              <a:path w="76200" h="3215640">
                <a:moveTo>
                  <a:pt x="48641" y="1537716"/>
                </a:moveTo>
                <a:lnTo>
                  <a:pt x="48641" y="1531620"/>
                </a:lnTo>
                <a:lnTo>
                  <a:pt x="24257" y="1531620"/>
                </a:lnTo>
                <a:lnTo>
                  <a:pt x="24257" y="1537716"/>
                </a:lnTo>
                <a:lnTo>
                  <a:pt x="30353" y="1543812"/>
                </a:lnTo>
                <a:lnTo>
                  <a:pt x="44069" y="1543812"/>
                </a:lnTo>
                <a:lnTo>
                  <a:pt x="48641" y="1537716"/>
                </a:lnTo>
                <a:close/>
              </a:path>
              <a:path w="76200" h="3215640">
                <a:moveTo>
                  <a:pt x="48641" y="1554480"/>
                </a:moveTo>
                <a:lnTo>
                  <a:pt x="48641" y="1537716"/>
                </a:lnTo>
                <a:lnTo>
                  <a:pt x="44069" y="1543812"/>
                </a:lnTo>
                <a:lnTo>
                  <a:pt x="30353" y="1543812"/>
                </a:lnTo>
                <a:lnTo>
                  <a:pt x="24257" y="1537716"/>
                </a:lnTo>
                <a:lnTo>
                  <a:pt x="24257" y="1554480"/>
                </a:lnTo>
                <a:lnTo>
                  <a:pt x="30353" y="1548384"/>
                </a:lnTo>
                <a:lnTo>
                  <a:pt x="44069" y="1548384"/>
                </a:lnTo>
                <a:lnTo>
                  <a:pt x="48641" y="1554480"/>
                </a:lnTo>
                <a:close/>
              </a:path>
              <a:path w="76200" h="3215640">
                <a:moveTo>
                  <a:pt x="48641" y="1560576"/>
                </a:moveTo>
                <a:lnTo>
                  <a:pt x="48641" y="1554480"/>
                </a:lnTo>
                <a:lnTo>
                  <a:pt x="44069" y="1548384"/>
                </a:lnTo>
                <a:lnTo>
                  <a:pt x="30353" y="1548384"/>
                </a:lnTo>
                <a:lnTo>
                  <a:pt x="24257" y="1554480"/>
                </a:lnTo>
                <a:lnTo>
                  <a:pt x="24257" y="1560576"/>
                </a:lnTo>
                <a:lnTo>
                  <a:pt x="48641" y="1560576"/>
                </a:lnTo>
                <a:close/>
              </a:path>
              <a:path w="76200" h="3215640">
                <a:moveTo>
                  <a:pt x="48641" y="1566672"/>
                </a:moveTo>
                <a:lnTo>
                  <a:pt x="48641" y="1560576"/>
                </a:lnTo>
                <a:lnTo>
                  <a:pt x="24257" y="1560576"/>
                </a:lnTo>
                <a:lnTo>
                  <a:pt x="24257" y="1566672"/>
                </a:lnTo>
                <a:lnTo>
                  <a:pt x="30353" y="1572768"/>
                </a:lnTo>
                <a:lnTo>
                  <a:pt x="44069" y="1572768"/>
                </a:lnTo>
                <a:lnTo>
                  <a:pt x="48641" y="1566672"/>
                </a:lnTo>
                <a:close/>
              </a:path>
              <a:path w="76200" h="3215640">
                <a:moveTo>
                  <a:pt x="48641" y="1583436"/>
                </a:moveTo>
                <a:lnTo>
                  <a:pt x="48641" y="1566672"/>
                </a:lnTo>
                <a:lnTo>
                  <a:pt x="44069" y="1572768"/>
                </a:lnTo>
                <a:lnTo>
                  <a:pt x="30353" y="1572768"/>
                </a:lnTo>
                <a:lnTo>
                  <a:pt x="24257" y="1566672"/>
                </a:lnTo>
                <a:lnTo>
                  <a:pt x="24257" y="1583436"/>
                </a:lnTo>
                <a:lnTo>
                  <a:pt x="30353" y="1578864"/>
                </a:lnTo>
                <a:lnTo>
                  <a:pt x="44069" y="1578864"/>
                </a:lnTo>
                <a:lnTo>
                  <a:pt x="48641" y="1583436"/>
                </a:lnTo>
                <a:close/>
              </a:path>
              <a:path w="76200" h="3215640">
                <a:moveTo>
                  <a:pt x="48641" y="1589532"/>
                </a:moveTo>
                <a:lnTo>
                  <a:pt x="48641" y="1583436"/>
                </a:lnTo>
                <a:lnTo>
                  <a:pt x="44069" y="1578864"/>
                </a:lnTo>
                <a:lnTo>
                  <a:pt x="30353" y="1578864"/>
                </a:lnTo>
                <a:lnTo>
                  <a:pt x="24257" y="1583436"/>
                </a:lnTo>
                <a:lnTo>
                  <a:pt x="24257" y="1589532"/>
                </a:lnTo>
                <a:lnTo>
                  <a:pt x="48641" y="1589532"/>
                </a:lnTo>
                <a:close/>
              </a:path>
              <a:path w="76200" h="3215640">
                <a:moveTo>
                  <a:pt x="48641" y="1595628"/>
                </a:moveTo>
                <a:lnTo>
                  <a:pt x="48641" y="1589532"/>
                </a:lnTo>
                <a:lnTo>
                  <a:pt x="24257" y="1589532"/>
                </a:lnTo>
                <a:lnTo>
                  <a:pt x="24257" y="1595628"/>
                </a:lnTo>
                <a:lnTo>
                  <a:pt x="30353" y="1601724"/>
                </a:lnTo>
                <a:lnTo>
                  <a:pt x="44069" y="1601724"/>
                </a:lnTo>
                <a:lnTo>
                  <a:pt x="48641" y="1595628"/>
                </a:lnTo>
                <a:close/>
              </a:path>
              <a:path w="76200" h="3215640">
                <a:moveTo>
                  <a:pt x="48641" y="1612392"/>
                </a:moveTo>
                <a:lnTo>
                  <a:pt x="48641" y="1595628"/>
                </a:lnTo>
                <a:lnTo>
                  <a:pt x="44069" y="1601724"/>
                </a:lnTo>
                <a:lnTo>
                  <a:pt x="30353" y="1601724"/>
                </a:lnTo>
                <a:lnTo>
                  <a:pt x="24257" y="1595628"/>
                </a:lnTo>
                <a:lnTo>
                  <a:pt x="24257" y="1612392"/>
                </a:lnTo>
                <a:lnTo>
                  <a:pt x="30353" y="1607820"/>
                </a:lnTo>
                <a:lnTo>
                  <a:pt x="44069" y="1607820"/>
                </a:lnTo>
                <a:lnTo>
                  <a:pt x="48641" y="1612392"/>
                </a:lnTo>
                <a:close/>
              </a:path>
              <a:path w="76200" h="3215640">
                <a:moveTo>
                  <a:pt x="48641" y="1618488"/>
                </a:moveTo>
                <a:lnTo>
                  <a:pt x="48641" y="1612392"/>
                </a:lnTo>
                <a:lnTo>
                  <a:pt x="44069" y="1607820"/>
                </a:lnTo>
                <a:lnTo>
                  <a:pt x="30353" y="1607820"/>
                </a:lnTo>
                <a:lnTo>
                  <a:pt x="24257" y="1612392"/>
                </a:lnTo>
                <a:lnTo>
                  <a:pt x="24257" y="1618488"/>
                </a:lnTo>
                <a:lnTo>
                  <a:pt x="48641" y="1618488"/>
                </a:lnTo>
                <a:close/>
              </a:path>
              <a:path w="76200" h="3215640">
                <a:moveTo>
                  <a:pt x="48641" y="1620012"/>
                </a:moveTo>
                <a:lnTo>
                  <a:pt x="48641" y="1618488"/>
                </a:lnTo>
                <a:lnTo>
                  <a:pt x="24257" y="1618488"/>
                </a:lnTo>
                <a:lnTo>
                  <a:pt x="24257" y="1620012"/>
                </a:lnTo>
                <a:lnTo>
                  <a:pt x="48641" y="1620012"/>
                </a:lnTo>
                <a:close/>
              </a:path>
              <a:path w="76200" h="3215640">
                <a:moveTo>
                  <a:pt x="48641" y="1626108"/>
                </a:moveTo>
                <a:lnTo>
                  <a:pt x="48641" y="1620012"/>
                </a:lnTo>
                <a:lnTo>
                  <a:pt x="24257" y="1620012"/>
                </a:lnTo>
                <a:lnTo>
                  <a:pt x="24257" y="1626108"/>
                </a:lnTo>
                <a:lnTo>
                  <a:pt x="30353" y="1630680"/>
                </a:lnTo>
                <a:lnTo>
                  <a:pt x="44069" y="1630680"/>
                </a:lnTo>
                <a:lnTo>
                  <a:pt x="48641" y="1626108"/>
                </a:lnTo>
                <a:close/>
              </a:path>
              <a:path w="76200" h="3215640">
                <a:moveTo>
                  <a:pt x="48641" y="1642872"/>
                </a:moveTo>
                <a:lnTo>
                  <a:pt x="48641" y="1626108"/>
                </a:lnTo>
                <a:lnTo>
                  <a:pt x="44069" y="1630680"/>
                </a:lnTo>
                <a:lnTo>
                  <a:pt x="30353" y="1630680"/>
                </a:lnTo>
                <a:lnTo>
                  <a:pt x="24257" y="1626108"/>
                </a:lnTo>
                <a:lnTo>
                  <a:pt x="24257" y="1642872"/>
                </a:lnTo>
                <a:lnTo>
                  <a:pt x="30353" y="1638300"/>
                </a:lnTo>
                <a:lnTo>
                  <a:pt x="42545" y="1638300"/>
                </a:lnTo>
                <a:lnTo>
                  <a:pt x="48641" y="1642872"/>
                </a:lnTo>
                <a:close/>
              </a:path>
              <a:path w="76200" h="3215640">
                <a:moveTo>
                  <a:pt x="48641" y="1650492"/>
                </a:moveTo>
                <a:lnTo>
                  <a:pt x="48641" y="1642872"/>
                </a:lnTo>
                <a:lnTo>
                  <a:pt x="42545" y="1638300"/>
                </a:lnTo>
                <a:lnTo>
                  <a:pt x="30353" y="1638300"/>
                </a:lnTo>
                <a:lnTo>
                  <a:pt x="24257" y="1642872"/>
                </a:lnTo>
                <a:lnTo>
                  <a:pt x="24257" y="1650492"/>
                </a:lnTo>
                <a:lnTo>
                  <a:pt x="48641" y="1650492"/>
                </a:lnTo>
                <a:close/>
              </a:path>
              <a:path w="76200" h="3215640">
                <a:moveTo>
                  <a:pt x="48641" y="1656588"/>
                </a:moveTo>
                <a:lnTo>
                  <a:pt x="48641" y="1650492"/>
                </a:lnTo>
                <a:lnTo>
                  <a:pt x="24257" y="1650492"/>
                </a:lnTo>
                <a:lnTo>
                  <a:pt x="24257" y="1656588"/>
                </a:lnTo>
                <a:lnTo>
                  <a:pt x="30353" y="1661160"/>
                </a:lnTo>
                <a:lnTo>
                  <a:pt x="42545" y="1661160"/>
                </a:lnTo>
                <a:lnTo>
                  <a:pt x="48641" y="1656588"/>
                </a:lnTo>
                <a:close/>
              </a:path>
              <a:path w="76200" h="3215640">
                <a:moveTo>
                  <a:pt x="48641" y="1674876"/>
                </a:moveTo>
                <a:lnTo>
                  <a:pt x="48641" y="1656588"/>
                </a:lnTo>
                <a:lnTo>
                  <a:pt x="42545" y="1661160"/>
                </a:lnTo>
                <a:lnTo>
                  <a:pt x="30353" y="1661160"/>
                </a:lnTo>
                <a:lnTo>
                  <a:pt x="24257" y="1656588"/>
                </a:lnTo>
                <a:lnTo>
                  <a:pt x="24257" y="1674876"/>
                </a:lnTo>
                <a:lnTo>
                  <a:pt x="30353" y="1668780"/>
                </a:lnTo>
                <a:lnTo>
                  <a:pt x="42545" y="1668780"/>
                </a:lnTo>
                <a:lnTo>
                  <a:pt x="48641" y="1674876"/>
                </a:lnTo>
                <a:close/>
              </a:path>
              <a:path w="76200" h="3215640">
                <a:moveTo>
                  <a:pt x="48641" y="1680972"/>
                </a:moveTo>
                <a:lnTo>
                  <a:pt x="48641" y="1674876"/>
                </a:lnTo>
                <a:lnTo>
                  <a:pt x="42545" y="1668780"/>
                </a:lnTo>
                <a:lnTo>
                  <a:pt x="30353" y="1668780"/>
                </a:lnTo>
                <a:lnTo>
                  <a:pt x="24257" y="1674876"/>
                </a:lnTo>
                <a:lnTo>
                  <a:pt x="24257" y="1680972"/>
                </a:lnTo>
                <a:lnTo>
                  <a:pt x="48641" y="1680972"/>
                </a:lnTo>
                <a:close/>
              </a:path>
              <a:path w="76200" h="3215640">
                <a:moveTo>
                  <a:pt x="48641" y="1687068"/>
                </a:moveTo>
                <a:lnTo>
                  <a:pt x="48641" y="1680972"/>
                </a:lnTo>
                <a:lnTo>
                  <a:pt x="24257" y="1680972"/>
                </a:lnTo>
                <a:lnTo>
                  <a:pt x="24257" y="1687068"/>
                </a:lnTo>
                <a:lnTo>
                  <a:pt x="30353" y="1691640"/>
                </a:lnTo>
                <a:lnTo>
                  <a:pt x="42545" y="1691640"/>
                </a:lnTo>
                <a:lnTo>
                  <a:pt x="48641" y="1687068"/>
                </a:lnTo>
                <a:close/>
              </a:path>
              <a:path w="76200" h="3215640">
                <a:moveTo>
                  <a:pt x="48641" y="1703832"/>
                </a:moveTo>
                <a:lnTo>
                  <a:pt x="48641" y="1687068"/>
                </a:lnTo>
                <a:lnTo>
                  <a:pt x="42545" y="1691640"/>
                </a:lnTo>
                <a:lnTo>
                  <a:pt x="30353" y="1691640"/>
                </a:lnTo>
                <a:lnTo>
                  <a:pt x="24257" y="1687068"/>
                </a:lnTo>
                <a:lnTo>
                  <a:pt x="24257" y="1703832"/>
                </a:lnTo>
                <a:lnTo>
                  <a:pt x="30353" y="1699260"/>
                </a:lnTo>
                <a:lnTo>
                  <a:pt x="42545" y="1699260"/>
                </a:lnTo>
                <a:lnTo>
                  <a:pt x="48641" y="1703832"/>
                </a:lnTo>
                <a:close/>
              </a:path>
              <a:path w="76200" h="3215640">
                <a:moveTo>
                  <a:pt x="48641" y="1709928"/>
                </a:moveTo>
                <a:lnTo>
                  <a:pt x="48641" y="1703832"/>
                </a:lnTo>
                <a:lnTo>
                  <a:pt x="42545" y="1699260"/>
                </a:lnTo>
                <a:lnTo>
                  <a:pt x="30353" y="1699260"/>
                </a:lnTo>
                <a:lnTo>
                  <a:pt x="24257" y="1703832"/>
                </a:lnTo>
                <a:lnTo>
                  <a:pt x="24257" y="1709928"/>
                </a:lnTo>
                <a:lnTo>
                  <a:pt x="48641" y="1709928"/>
                </a:lnTo>
                <a:close/>
              </a:path>
              <a:path w="76200" h="3215640">
                <a:moveTo>
                  <a:pt x="48641" y="1716024"/>
                </a:moveTo>
                <a:lnTo>
                  <a:pt x="48641" y="1709928"/>
                </a:lnTo>
                <a:lnTo>
                  <a:pt x="24257" y="1709928"/>
                </a:lnTo>
                <a:lnTo>
                  <a:pt x="24257" y="1716024"/>
                </a:lnTo>
                <a:lnTo>
                  <a:pt x="30353" y="1722120"/>
                </a:lnTo>
                <a:lnTo>
                  <a:pt x="42545" y="1722120"/>
                </a:lnTo>
                <a:lnTo>
                  <a:pt x="48641" y="1716024"/>
                </a:lnTo>
                <a:close/>
              </a:path>
              <a:path w="76200" h="3215640">
                <a:moveTo>
                  <a:pt x="48641" y="1734312"/>
                </a:moveTo>
                <a:lnTo>
                  <a:pt x="48641" y="1716024"/>
                </a:lnTo>
                <a:lnTo>
                  <a:pt x="42545" y="1722120"/>
                </a:lnTo>
                <a:lnTo>
                  <a:pt x="30353" y="1722120"/>
                </a:lnTo>
                <a:lnTo>
                  <a:pt x="24257" y="1716024"/>
                </a:lnTo>
                <a:lnTo>
                  <a:pt x="24257" y="1734312"/>
                </a:lnTo>
                <a:lnTo>
                  <a:pt x="30353" y="1729740"/>
                </a:lnTo>
                <a:lnTo>
                  <a:pt x="42545" y="1729740"/>
                </a:lnTo>
                <a:lnTo>
                  <a:pt x="48641" y="1734312"/>
                </a:lnTo>
                <a:close/>
              </a:path>
              <a:path w="76200" h="3215640">
                <a:moveTo>
                  <a:pt x="48641" y="1740408"/>
                </a:moveTo>
                <a:lnTo>
                  <a:pt x="48641" y="1734312"/>
                </a:lnTo>
                <a:lnTo>
                  <a:pt x="42545" y="1729740"/>
                </a:lnTo>
                <a:lnTo>
                  <a:pt x="30353" y="1729740"/>
                </a:lnTo>
                <a:lnTo>
                  <a:pt x="24257" y="1734312"/>
                </a:lnTo>
                <a:lnTo>
                  <a:pt x="24257" y="1740408"/>
                </a:lnTo>
                <a:lnTo>
                  <a:pt x="48641" y="1740408"/>
                </a:lnTo>
                <a:close/>
              </a:path>
              <a:path w="76200" h="3215640">
                <a:moveTo>
                  <a:pt x="48641" y="1748028"/>
                </a:moveTo>
                <a:lnTo>
                  <a:pt x="48641" y="1740408"/>
                </a:lnTo>
                <a:lnTo>
                  <a:pt x="24257" y="1740408"/>
                </a:lnTo>
                <a:lnTo>
                  <a:pt x="24652" y="1748325"/>
                </a:lnTo>
                <a:lnTo>
                  <a:pt x="30353" y="1752600"/>
                </a:lnTo>
                <a:lnTo>
                  <a:pt x="42545" y="1752600"/>
                </a:lnTo>
                <a:lnTo>
                  <a:pt x="48641" y="1748028"/>
                </a:lnTo>
                <a:close/>
              </a:path>
              <a:path w="76200" h="3215640">
                <a:moveTo>
                  <a:pt x="24652" y="1748325"/>
                </a:moveTo>
                <a:lnTo>
                  <a:pt x="24257" y="1740408"/>
                </a:lnTo>
                <a:lnTo>
                  <a:pt x="24257" y="1748028"/>
                </a:lnTo>
                <a:lnTo>
                  <a:pt x="24652" y="1748325"/>
                </a:lnTo>
                <a:close/>
              </a:path>
              <a:path w="76200" h="3215640">
                <a:moveTo>
                  <a:pt x="50165" y="1399032"/>
                </a:moveTo>
                <a:lnTo>
                  <a:pt x="50165" y="1392936"/>
                </a:lnTo>
                <a:lnTo>
                  <a:pt x="25781" y="1392936"/>
                </a:lnTo>
                <a:lnTo>
                  <a:pt x="24632" y="1412467"/>
                </a:lnTo>
                <a:lnTo>
                  <a:pt x="25781" y="1411605"/>
                </a:lnTo>
                <a:lnTo>
                  <a:pt x="25781" y="1399032"/>
                </a:lnTo>
                <a:lnTo>
                  <a:pt x="31877" y="1403604"/>
                </a:lnTo>
                <a:lnTo>
                  <a:pt x="44069" y="1403604"/>
                </a:lnTo>
                <a:lnTo>
                  <a:pt x="50165" y="1399032"/>
                </a:lnTo>
                <a:close/>
              </a:path>
              <a:path w="76200" h="3215640">
                <a:moveTo>
                  <a:pt x="48641" y="1764792"/>
                </a:moveTo>
                <a:lnTo>
                  <a:pt x="48641" y="1748028"/>
                </a:lnTo>
                <a:lnTo>
                  <a:pt x="42545" y="1752600"/>
                </a:lnTo>
                <a:lnTo>
                  <a:pt x="30353" y="1752600"/>
                </a:lnTo>
                <a:lnTo>
                  <a:pt x="24652" y="1748325"/>
                </a:lnTo>
                <a:lnTo>
                  <a:pt x="25781" y="1770888"/>
                </a:lnTo>
                <a:lnTo>
                  <a:pt x="25781" y="1764792"/>
                </a:lnTo>
                <a:lnTo>
                  <a:pt x="30353" y="1758696"/>
                </a:lnTo>
                <a:lnTo>
                  <a:pt x="44069" y="1758696"/>
                </a:lnTo>
                <a:lnTo>
                  <a:pt x="48641" y="1764792"/>
                </a:lnTo>
                <a:close/>
              </a:path>
              <a:path w="76200" h="3215640">
                <a:moveTo>
                  <a:pt x="26162" y="1279779"/>
                </a:moveTo>
                <a:lnTo>
                  <a:pt x="25781" y="1280160"/>
                </a:lnTo>
                <a:lnTo>
                  <a:pt x="25781" y="1286256"/>
                </a:lnTo>
                <a:lnTo>
                  <a:pt x="26162" y="1279779"/>
                </a:lnTo>
                <a:close/>
              </a:path>
              <a:path w="76200" h="3215640">
                <a:moveTo>
                  <a:pt x="50165" y="1286256"/>
                </a:moveTo>
                <a:lnTo>
                  <a:pt x="50165" y="1280160"/>
                </a:lnTo>
                <a:lnTo>
                  <a:pt x="44069" y="1274064"/>
                </a:lnTo>
                <a:lnTo>
                  <a:pt x="31877" y="1274064"/>
                </a:lnTo>
                <a:lnTo>
                  <a:pt x="26162" y="1279779"/>
                </a:lnTo>
                <a:lnTo>
                  <a:pt x="25781" y="1286256"/>
                </a:lnTo>
                <a:lnTo>
                  <a:pt x="50165" y="1286256"/>
                </a:lnTo>
                <a:close/>
              </a:path>
              <a:path w="76200" h="3215640">
                <a:moveTo>
                  <a:pt x="50165" y="1293876"/>
                </a:moveTo>
                <a:lnTo>
                  <a:pt x="50165" y="1286256"/>
                </a:lnTo>
                <a:lnTo>
                  <a:pt x="25781" y="1286256"/>
                </a:lnTo>
                <a:lnTo>
                  <a:pt x="25781" y="1293876"/>
                </a:lnTo>
                <a:lnTo>
                  <a:pt x="31877" y="1298448"/>
                </a:lnTo>
                <a:lnTo>
                  <a:pt x="44069" y="1298448"/>
                </a:lnTo>
                <a:lnTo>
                  <a:pt x="50165" y="1293876"/>
                </a:lnTo>
                <a:close/>
              </a:path>
              <a:path w="76200" h="3215640">
                <a:moveTo>
                  <a:pt x="50165" y="1306068"/>
                </a:moveTo>
                <a:lnTo>
                  <a:pt x="50165" y="1293876"/>
                </a:lnTo>
                <a:lnTo>
                  <a:pt x="44069" y="1298448"/>
                </a:lnTo>
                <a:lnTo>
                  <a:pt x="31877" y="1298448"/>
                </a:lnTo>
                <a:lnTo>
                  <a:pt x="25781" y="1293876"/>
                </a:lnTo>
                <a:lnTo>
                  <a:pt x="25781" y="1306068"/>
                </a:lnTo>
                <a:lnTo>
                  <a:pt x="31877" y="1299972"/>
                </a:lnTo>
                <a:lnTo>
                  <a:pt x="44069" y="1299972"/>
                </a:lnTo>
                <a:lnTo>
                  <a:pt x="50165" y="1306068"/>
                </a:lnTo>
                <a:close/>
              </a:path>
              <a:path w="76200" h="3215640">
                <a:moveTo>
                  <a:pt x="50165" y="1312164"/>
                </a:moveTo>
                <a:lnTo>
                  <a:pt x="50165" y="1306068"/>
                </a:lnTo>
                <a:lnTo>
                  <a:pt x="44069" y="1299972"/>
                </a:lnTo>
                <a:lnTo>
                  <a:pt x="31877" y="1299972"/>
                </a:lnTo>
                <a:lnTo>
                  <a:pt x="25781" y="1306068"/>
                </a:lnTo>
                <a:lnTo>
                  <a:pt x="25781" y="1312164"/>
                </a:lnTo>
                <a:lnTo>
                  <a:pt x="50165" y="1312164"/>
                </a:lnTo>
                <a:close/>
              </a:path>
              <a:path w="76200" h="3215640">
                <a:moveTo>
                  <a:pt x="50165" y="1313688"/>
                </a:moveTo>
                <a:lnTo>
                  <a:pt x="50165" y="1312164"/>
                </a:lnTo>
                <a:lnTo>
                  <a:pt x="25781" y="1312164"/>
                </a:lnTo>
                <a:lnTo>
                  <a:pt x="50165" y="1313688"/>
                </a:lnTo>
                <a:close/>
              </a:path>
              <a:path w="76200" h="3215640">
                <a:moveTo>
                  <a:pt x="50165" y="1319784"/>
                </a:moveTo>
                <a:lnTo>
                  <a:pt x="50165" y="1313688"/>
                </a:lnTo>
                <a:lnTo>
                  <a:pt x="25781" y="1312164"/>
                </a:lnTo>
                <a:lnTo>
                  <a:pt x="25781" y="1319784"/>
                </a:lnTo>
                <a:lnTo>
                  <a:pt x="31877" y="1324356"/>
                </a:lnTo>
                <a:lnTo>
                  <a:pt x="44069" y="1324356"/>
                </a:lnTo>
                <a:lnTo>
                  <a:pt x="50165" y="1319784"/>
                </a:lnTo>
                <a:close/>
              </a:path>
              <a:path w="76200" h="3215640">
                <a:moveTo>
                  <a:pt x="50165" y="1331976"/>
                </a:moveTo>
                <a:lnTo>
                  <a:pt x="50165" y="1319784"/>
                </a:lnTo>
                <a:lnTo>
                  <a:pt x="44069" y="1324356"/>
                </a:lnTo>
                <a:lnTo>
                  <a:pt x="31877" y="1324356"/>
                </a:lnTo>
                <a:lnTo>
                  <a:pt x="25781" y="1319784"/>
                </a:lnTo>
                <a:lnTo>
                  <a:pt x="25781" y="1331976"/>
                </a:lnTo>
                <a:lnTo>
                  <a:pt x="31877" y="1327404"/>
                </a:lnTo>
                <a:lnTo>
                  <a:pt x="44069" y="1327404"/>
                </a:lnTo>
                <a:lnTo>
                  <a:pt x="50165" y="1331976"/>
                </a:lnTo>
                <a:close/>
              </a:path>
              <a:path w="76200" h="3215640">
                <a:moveTo>
                  <a:pt x="50165" y="1339596"/>
                </a:moveTo>
                <a:lnTo>
                  <a:pt x="50165" y="1331976"/>
                </a:lnTo>
                <a:lnTo>
                  <a:pt x="44069" y="1327404"/>
                </a:lnTo>
                <a:lnTo>
                  <a:pt x="31877" y="1327404"/>
                </a:lnTo>
                <a:lnTo>
                  <a:pt x="25781" y="1331976"/>
                </a:lnTo>
                <a:lnTo>
                  <a:pt x="25781" y="1339596"/>
                </a:lnTo>
                <a:lnTo>
                  <a:pt x="50165" y="1339596"/>
                </a:lnTo>
                <a:close/>
              </a:path>
              <a:path w="76200" h="3215640">
                <a:moveTo>
                  <a:pt x="50165" y="1345692"/>
                </a:moveTo>
                <a:lnTo>
                  <a:pt x="50165" y="1339596"/>
                </a:lnTo>
                <a:lnTo>
                  <a:pt x="25781" y="1339596"/>
                </a:lnTo>
                <a:lnTo>
                  <a:pt x="25781" y="1345692"/>
                </a:lnTo>
                <a:lnTo>
                  <a:pt x="31877" y="1351788"/>
                </a:lnTo>
                <a:lnTo>
                  <a:pt x="44069" y="1351788"/>
                </a:lnTo>
                <a:lnTo>
                  <a:pt x="50165" y="1345692"/>
                </a:lnTo>
                <a:close/>
              </a:path>
              <a:path w="76200" h="3215640">
                <a:moveTo>
                  <a:pt x="50165" y="1359408"/>
                </a:moveTo>
                <a:lnTo>
                  <a:pt x="50165" y="1345692"/>
                </a:lnTo>
                <a:lnTo>
                  <a:pt x="44069" y="1351788"/>
                </a:lnTo>
                <a:lnTo>
                  <a:pt x="31877" y="1351788"/>
                </a:lnTo>
                <a:lnTo>
                  <a:pt x="25781" y="1345692"/>
                </a:lnTo>
                <a:lnTo>
                  <a:pt x="25781" y="1359408"/>
                </a:lnTo>
                <a:lnTo>
                  <a:pt x="31877" y="1353312"/>
                </a:lnTo>
                <a:lnTo>
                  <a:pt x="44069" y="1353312"/>
                </a:lnTo>
                <a:lnTo>
                  <a:pt x="50165" y="1359408"/>
                </a:lnTo>
                <a:close/>
              </a:path>
              <a:path w="76200" h="3215640">
                <a:moveTo>
                  <a:pt x="50165" y="1365504"/>
                </a:moveTo>
                <a:lnTo>
                  <a:pt x="50165" y="1359408"/>
                </a:lnTo>
                <a:lnTo>
                  <a:pt x="44069" y="1353312"/>
                </a:lnTo>
                <a:lnTo>
                  <a:pt x="31877" y="1353312"/>
                </a:lnTo>
                <a:lnTo>
                  <a:pt x="25781" y="1359408"/>
                </a:lnTo>
                <a:lnTo>
                  <a:pt x="25781" y="1365504"/>
                </a:lnTo>
                <a:lnTo>
                  <a:pt x="50165" y="1365504"/>
                </a:lnTo>
                <a:close/>
              </a:path>
              <a:path w="76200" h="3215640">
                <a:moveTo>
                  <a:pt x="50165" y="1367028"/>
                </a:moveTo>
                <a:lnTo>
                  <a:pt x="50165" y="1365504"/>
                </a:lnTo>
                <a:lnTo>
                  <a:pt x="25781" y="1365504"/>
                </a:lnTo>
                <a:lnTo>
                  <a:pt x="50165" y="1367028"/>
                </a:lnTo>
                <a:close/>
              </a:path>
              <a:path w="76200" h="3215640">
                <a:moveTo>
                  <a:pt x="50165" y="1373124"/>
                </a:moveTo>
                <a:lnTo>
                  <a:pt x="50165" y="1367028"/>
                </a:lnTo>
                <a:lnTo>
                  <a:pt x="25781" y="1365504"/>
                </a:lnTo>
                <a:lnTo>
                  <a:pt x="25781" y="1373124"/>
                </a:lnTo>
                <a:lnTo>
                  <a:pt x="31877" y="1377696"/>
                </a:lnTo>
                <a:lnTo>
                  <a:pt x="44069" y="1377696"/>
                </a:lnTo>
                <a:lnTo>
                  <a:pt x="50165" y="1373124"/>
                </a:lnTo>
                <a:close/>
              </a:path>
              <a:path w="76200" h="3215640">
                <a:moveTo>
                  <a:pt x="50165" y="1386840"/>
                </a:moveTo>
                <a:lnTo>
                  <a:pt x="50165" y="1373124"/>
                </a:lnTo>
                <a:lnTo>
                  <a:pt x="44069" y="1377696"/>
                </a:lnTo>
                <a:lnTo>
                  <a:pt x="31877" y="1377696"/>
                </a:lnTo>
                <a:lnTo>
                  <a:pt x="25781" y="1373124"/>
                </a:lnTo>
                <a:lnTo>
                  <a:pt x="25781" y="1386840"/>
                </a:lnTo>
                <a:lnTo>
                  <a:pt x="31877" y="1380744"/>
                </a:lnTo>
                <a:lnTo>
                  <a:pt x="44069" y="1380744"/>
                </a:lnTo>
                <a:lnTo>
                  <a:pt x="50165" y="1386840"/>
                </a:lnTo>
                <a:close/>
              </a:path>
              <a:path w="76200" h="3215640">
                <a:moveTo>
                  <a:pt x="50165" y="1392936"/>
                </a:moveTo>
                <a:lnTo>
                  <a:pt x="50165" y="1386840"/>
                </a:lnTo>
                <a:lnTo>
                  <a:pt x="44069" y="1380744"/>
                </a:lnTo>
                <a:lnTo>
                  <a:pt x="31877" y="1380744"/>
                </a:lnTo>
                <a:lnTo>
                  <a:pt x="25781" y="1386840"/>
                </a:lnTo>
                <a:lnTo>
                  <a:pt x="25781" y="1392936"/>
                </a:lnTo>
                <a:lnTo>
                  <a:pt x="50165" y="1392936"/>
                </a:lnTo>
                <a:close/>
              </a:path>
              <a:path w="76200" h="3215640">
                <a:moveTo>
                  <a:pt x="50165" y="1412748"/>
                </a:moveTo>
                <a:lnTo>
                  <a:pt x="50165" y="1399032"/>
                </a:lnTo>
                <a:lnTo>
                  <a:pt x="44069" y="1403604"/>
                </a:lnTo>
                <a:lnTo>
                  <a:pt x="31877" y="1403604"/>
                </a:lnTo>
                <a:lnTo>
                  <a:pt x="25781" y="1399032"/>
                </a:lnTo>
                <a:lnTo>
                  <a:pt x="25781" y="1411605"/>
                </a:lnTo>
                <a:lnTo>
                  <a:pt x="30353" y="1408176"/>
                </a:lnTo>
                <a:lnTo>
                  <a:pt x="44069" y="1408176"/>
                </a:lnTo>
                <a:lnTo>
                  <a:pt x="50165" y="1412748"/>
                </a:lnTo>
                <a:close/>
              </a:path>
              <a:path w="76200" h="3215640">
                <a:moveTo>
                  <a:pt x="48641" y="1770888"/>
                </a:moveTo>
                <a:lnTo>
                  <a:pt x="48641" y="1764792"/>
                </a:lnTo>
                <a:lnTo>
                  <a:pt x="44069" y="1758696"/>
                </a:lnTo>
                <a:lnTo>
                  <a:pt x="30353" y="1758696"/>
                </a:lnTo>
                <a:lnTo>
                  <a:pt x="25781" y="1764792"/>
                </a:lnTo>
                <a:lnTo>
                  <a:pt x="25781" y="1770888"/>
                </a:lnTo>
                <a:lnTo>
                  <a:pt x="48641" y="1770888"/>
                </a:lnTo>
                <a:close/>
              </a:path>
              <a:path w="76200" h="3215640">
                <a:moveTo>
                  <a:pt x="49848" y="1795034"/>
                </a:moveTo>
                <a:lnTo>
                  <a:pt x="48641" y="1770888"/>
                </a:lnTo>
                <a:lnTo>
                  <a:pt x="25781" y="1770888"/>
                </a:lnTo>
                <a:lnTo>
                  <a:pt x="25781" y="1776984"/>
                </a:lnTo>
                <a:lnTo>
                  <a:pt x="30353" y="1783080"/>
                </a:lnTo>
                <a:lnTo>
                  <a:pt x="44069" y="1783080"/>
                </a:lnTo>
                <a:lnTo>
                  <a:pt x="48641" y="1776984"/>
                </a:lnTo>
                <a:lnTo>
                  <a:pt x="48641" y="1794129"/>
                </a:lnTo>
                <a:lnTo>
                  <a:pt x="49848" y="1795034"/>
                </a:lnTo>
                <a:close/>
              </a:path>
              <a:path w="76200" h="3215640">
                <a:moveTo>
                  <a:pt x="48641" y="1794129"/>
                </a:moveTo>
                <a:lnTo>
                  <a:pt x="48641" y="1776984"/>
                </a:lnTo>
                <a:lnTo>
                  <a:pt x="44069" y="1783080"/>
                </a:lnTo>
                <a:lnTo>
                  <a:pt x="30353" y="1783080"/>
                </a:lnTo>
                <a:lnTo>
                  <a:pt x="25781" y="1776984"/>
                </a:lnTo>
                <a:lnTo>
                  <a:pt x="25781" y="1795272"/>
                </a:lnTo>
                <a:lnTo>
                  <a:pt x="31877" y="1790700"/>
                </a:lnTo>
                <a:lnTo>
                  <a:pt x="44069" y="1790700"/>
                </a:lnTo>
                <a:lnTo>
                  <a:pt x="48641" y="1794129"/>
                </a:lnTo>
                <a:close/>
              </a:path>
              <a:path w="76200" h="3215640">
                <a:moveTo>
                  <a:pt x="50165" y="1801368"/>
                </a:moveTo>
                <a:lnTo>
                  <a:pt x="49848" y="1795034"/>
                </a:lnTo>
                <a:lnTo>
                  <a:pt x="44069" y="1790700"/>
                </a:lnTo>
                <a:lnTo>
                  <a:pt x="31877" y="1790700"/>
                </a:lnTo>
                <a:lnTo>
                  <a:pt x="25781" y="1795272"/>
                </a:lnTo>
                <a:lnTo>
                  <a:pt x="25781" y="1801368"/>
                </a:lnTo>
                <a:lnTo>
                  <a:pt x="50165" y="1801368"/>
                </a:lnTo>
                <a:close/>
              </a:path>
              <a:path w="76200" h="3215640">
                <a:moveTo>
                  <a:pt x="50165" y="1807464"/>
                </a:moveTo>
                <a:lnTo>
                  <a:pt x="50165" y="1801368"/>
                </a:lnTo>
                <a:lnTo>
                  <a:pt x="25781" y="1801368"/>
                </a:lnTo>
                <a:lnTo>
                  <a:pt x="25781" y="1807464"/>
                </a:lnTo>
                <a:lnTo>
                  <a:pt x="31877" y="1812036"/>
                </a:lnTo>
                <a:lnTo>
                  <a:pt x="44069" y="1812036"/>
                </a:lnTo>
                <a:lnTo>
                  <a:pt x="50165" y="1807464"/>
                </a:lnTo>
                <a:close/>
              </a:path>
              <a:path w="76200" h="3215640">
                <a:moveTo>
                  <a:pt x="50165" y="1827276"/>
                </a:moveTo>
                <a:lnTo>
                  <a:pt x="50165" y="1807464"/>
                </a:lnTo>
                <a:lnTo>
                  <a:pt x="44069" y="1812036"/>
                </a:lnTo>
                <a:lnTo>
                  <a:pt x="31877" y="1812036"/>
                </a:lnTo>
                <a:lnTo>
                  <a:pt x="25781" y="1807464"/>
                </a:lnTo>
                <a:lnTo>
                  <a:pt x="25781" y="1827276"/>
                </a:lnTo>
                <a:lnTo>
                  <a:pt x="31877" y="1822704"/>
                </a:lnTo>
                <a:lnTo>
                  <a:pt x="44069" y="1822704"/>
                </a:lnTo>
                <a:lnTo>
                  <a:pt x="50165" y="1827276"/>
                </a:lnTo>
                <a:close/>
              </a:path>
              <a:path w="76200" h="3215640">
                <a:moveTo>
                  <a:pt x="50165" y="1833372"/>
                </a:moveTo>
                <a:lnTo>
                  <a:pt x="50165" y="1827276"/>
                </a:lnTo>
                <a:lnTo>
                  <a:pt x="44069" y="1822704"/>
                </a:lnTo>
                <a:lnTo>
                  <a:pt x="31877" y="1822704"/>
                </a:lnTo>
                <a:lnTo>
                  <a:pt x="25781" y="1827276"/>
                </a:lnTo>
                <a:lnTo>
                  <a:pt x="25781" y="1833372"/>
                </a:lnTo>
                <a:lnTo>
                  <a:pt x="50165" y="1833372"/>
                </a:lnTo>
                <a:close/>
              </a:path>
              <a:path w="76200" h="3215640">
                <a:moveTo>
                  <a:pt x="51312" y="1857474"/>
                </a:moveTo>
                <a:lnTo>
                  <a:pt x="50165" y="1833372"/>
                </a:lnTo>
                <a:lnTo>
                  <a:pt x="25781" y="1833372"/>
                </a:lnTo>
                <a:lnTo>
                  <a:pt x="26157" y="1841274"/>
                </a:lnTo>
                <a:lnTo>
                  <a:pt x="31877" y="1845564"/>
                </a:lnTo>
                <a:lnTo>
                  <a:pt x="44069" y="1845564"/>
                </a:lnTo>
                <a:lnTo>
                  <a:pt x="50165" y="1840992"/>
                </a:lnTo>
                <a:lnTo>
                  <a:pt x="50165" y="1856613"/>
                </a:lnTo>
                <a:lnTo>
                  <a:pt x="51312" y="1857474"/>
                </a:lnTo>
                <a:close/>
              </a:path>
              <a:path w="76200" h="3215640">
                <a:moveTo>
                  <a:pt x="26157" y="1841274"/>
                </a:moveTo>
                <a:lnTo>
                  <a:pt x="25781" y="1833372"/>
                </a:lnTo>
                <a:lnTo>
                  <a:pt x="25781" y="1840992"/>
                </a:lnTo>
                <a:lnTo>
                  <a:pt x="26157" y="1841274"/>
                </a:lnTo>
                <a:close/>
              </a:path>
              <a:path w="76200" h="3215640">
                <a:moveTo>
                  <a:pt x="26268" y="2629936"/>
                </a:moveTo>
                <a:lnTo>
                  <a:pt x="25781" y="2630424"/>
                </a:lnTo>
                <a:lnTo>
                  <a:pt x="25781" y="2636520"/>
                </a:lnTo>
                <a:lnTo>
                  <a:pt x="26268" y="2629936"/>
                </a:lnTo>
                <a:close/>
              </a:path>
              <a:path w="76200" h="3215640">
                <a:moveTo>
                  <a:pt x="48641" y="2638044"/>
                </a:moveTo>
                <a:lnTo>
                  <a:pt x="48641" y="2630424"/>
                </a:lnTo>
                <a:lnTo>
                  <a:pt x="44069" y="2624328"/>
                </a:lnTo>
                <a:lnTo>
                  <a:pt x="31877" y="2624328"/>
                </a:lnTo>
                <a:lnTo>
                  <a:pt x="26268" y="2629936"/>
                </a:lnTo>
                <a:lnTo>
                  <a:pt x="25781" y="2636520"/>
                </a:lnTo>
                <a:lnTo>
                  <a:pt x="48641" y="2638044"/>
                </a:lnTo>
                <a:close/>
              </a:path>
              <a:path w="76200" h="3215640">
                <a:moveTo>
                  <a:pt x="48455" y="2642863"/>
                </a:moveTo>
                <a:lnTo>
                  <a:pt x="44069" y="2648712"/>
                </a:lnTo>
                <a:lnTo>
                  <a:pt x="31877" y="2648712"/>
                </a:lnTo>
                <a:lnTo>
                  <a:pt x="25781" y="2642616"/>
                </a:lnTo>
                <a:lnTo>
                  <a:pt x="25781" y="2667762"/>
                </a:lnTo>
                <a:lnTo>
                  <a:pt x="28829" y="2665476"/>
                </a:lnTo>
                <a:lnTo>
                  <a:pt x="41021" y="2665476"/>
                </a:lnTo>
                <a:lnTo>
                  <a:pt x="47117" y="2670048"/>
                </a:lnTo>
                <a:lnTo>
                  <a:pt x="47117" y="2677668"/>
                </a:lnTo>
                <a:lnTo>
                  <a:pt x="48455" y="2642863"/>
                </a:lnTo>
                <a:close/>
              </a:path>
              <a:path w="76200" h="3215640">
                <a:moveTo>
                  <a:pt x="50165" y="1856613"/>
                </a:moveTo>
                <a:lnTo>
                  <a:pt x="50165" y="1840992"/>
                </a:lnTo>
                <a:lnTo>
                  <a:pt x="44069" y="1845564"/>
                </a:lnTo>
                <a:lnTo>
                  <a:pt x="31877" y="1845564"/>
                </a:lnTo>
                <a:lnTo>
                  <a:pt x="26157" y="1841274"/>
                </a:lnTo>
                <a:lnTo>
                  <a:pt x="27305" y="1865376"/>
                </a:lnTo>
                <a:lnTo>
                  <a:pt x="27305" y="1857756"/>
                </a:lnTo>
                <a:lnTo>
                  <a:pt x="33401" y="1853184"/>
                </a:lnTo>
                <a:lnTo>
                  <a:pt x="45593" y="1853184"/>
                </a:lnTo>
                <a:lnTo>
                  <a:pt x="50165" y="1856613"/>
                </a:lnTo>
                <a:close/>
              </a:path>
              <a:path w="76200" h="3215640">
                <a:moveTo>
                  <a:pt x="51689" y="1260348"/>
                </a:moveTo>
                <a:lnTo>
                  <a:pt x="27305" y="1260348"/>
                </a:lnTo>
                <a:lnTo>
                  <a:pt x="26162" y="1279779"/>
                </a:lnTo>
                <a:lnTo>
                  <a:pt x="27305" y="1278636"/>
                </a:lnTo>
                <a:lnTo>
                  <a:pt x="27305" y="1267968"/>
                </a:lnTo>
                <a:lnTo>
                  <a:pt x="33401" y="1272540"/>
                </a:lnTo>
                <a:lnTo>
                  <a:pt x="45593" y="1272540"/>
                </a:lnTo>
                <a:lnTo>
                  <a:pt x="51220" y="1268320"/>
                </a:lnTo>
                <a:lnTo>
                  <a:pt x="51689" y="1260348"/>
                </a:lnTo>
                <a:close/>
              </a:path>
              <a:path w="76200" h="3215640">
                <a:moveTo>
                  <a:pt x="51689" y="2596896"/>
                </a:moveTo>
                <a:lnTo>
                  <a:pt x="28829" y="2595372"/>
                </a:lnTo>
                <a:lnTo>
                  <a:pt x="26268" y="2629936"/>
                </a:lnTo>
                <a:lnTo>
                  <a:pt x="28829" y="2627376"/>
                </a:lnTo>
                <a:lnTo>
                  <a:pt x="28829" y="2602992"/>
                </a:lnTo>
                <a:lnTo>
                  <a:pt x="33401" y="2609088"/>
                </a:lnTo>
                <a:lnTo>
                  <a:pt x="45593" y="2609088"/>
                </a:lnTo>
                <a:lnTo>
                  <a:pt x="51201" y="2603480"/>
                </a:lnTo>
                <a:lnTo>
                  <a:pt x="51689" y="2596896"/>
                </a:lnTo>
                <a:close/>
              </a:path>
              <a:path w="76200" h="3215640">
                <a:moveTo>
                  <a:pt x="27680" y="1226539"/>
                </a:moveTo>
                <a:lnTo>
                  <a:pt x="27305" y="1226820"/>
                </a:lnTo>
                <a:lnTo>
                  <a:pt x="27305" y="1232916"/>
                </a:lnTo>
                <a:lnTo>
                  <a:pt x="27680" y="1226539"/>
                </a:lnTo>
                <a:close/>
              </a:path>
              <a:path w="76200" h="3215640">
                <a:moveTo>
                  <a:pt x="51689" y="1232916"/>
                </a:moveTo>
                <a:lnTo>
                  <a:pt x="51689" y="1226820"/>
                </a:lnTo>
                <a:lnTo>
                  <a:pt x="45593" y="1222248"/>
                </a:lnTo>
                <a:lnTo>
                  <a:pt x="33401" y="1222248"/>
                </a:lnTo>
                <a:lnTo>
                  <a:pt x="27680" y="1226539"/>
                </a:lnTo>
                <a:lnTo>
                  <a:pt x="27305" y="1232916"/>
                </a:lnTo>
                <a:lnTo>
                  <a:pt x="51689" y="1232916"/>
                </a:lnTo>
                <a:close/>
              </a:path>
              <a:path w="76200" h="3215640">
                <a:moveTo>
                  <a:pt x="51689" y="1234440"/>
                </a:moveTo>
                <a:lnTo>
                  <a:pt x="51689" y="1232916"/>
                </a:lnTo>
                <a:lnTo>
                  <a:pt x="27305" y="1232916"/>
                </a:lnTo>
                <a:lnTo>
                  <a:pt x="51689" y="1234440"/>
                </a:lnTo>
                <a:close/>
              </a:path>
              <a:path w="76200" h="3215640">
                <a:moveTo>
                  <a:pt x="51689" y="1240536"/>
                </a:moveTo>
                <a:lnTo>
                  <a:pt x="51689" y="1234440"/>
                </a:lnTo>
                <a:lnTo>
                  <a:pt x="27305" y="1232916"/>
                </a:lnTo>
                <a:lnTo>
                  <a:pt x="27305" y="1240536"/>
                </a:lnTo>
                <a:lnTo>
                  <a:pt x="33401" y="1245108"/>
                </a:lnTo>
                <a:lnTo>
                  <a:pt x="45593" y="1245108"/>
                </a:lnTo>
                <a:lnTo>
                  <a:pt x="51689" y="1240536"/>
                </a:lnTo>
                <a:close/>
              </a:path>
              <a:path w="76200" h="3215640">
                <a:moveTo>
                  <a:pt x="51689" y="1254252"/>
                </a:moveTo>
                <a:lnTo>
                  <a:pt x="51689" y="1240536"/>
                </a:lnTo>
                <a:lnTo>
                  <a:pt x="45593" y="1245108"/>
                </a:lnTo>
                <a:lnTo>
                  <a:pt x="33401" y="1245108"/>
                </a:lnTo>
                <a:lnTo>
                  <a:pt x="27305" y="1240536"/>
                </a:lnTo>
                <a:lnTo>
                  <a:pt x="27305" y="1254252"/>
                </a:lnTo>
                <a:lnTo>
                  <a:pt x="33401" y="1248156"/>
                </a:lnTo>
                <a:lnTo>
                  <a:pt x="45593" y="1248156"/>
                </a:lnTo>
                <a:lnTo>
                  <a:pt x="51689" y="1254252"/>
                </a:lnTo>
                <a:close/>
              </a:path>
              <a:path w="76200" h="3215640">
                <a:moveTo>
                  <a:pt x="51689" y="1260348"/>
                </a:moveTo>
                <a:lnTo>
                  <a:pt x="51689" y="1254252"/>
                </a:lnTo>
                <a:lnTo>
                  <a:pt x="45593" y="1248156"/>
                </a:lnTo>
                <a:lnTo>
                  <a:pt x="33401" y="1248156"/>
                </a:lnTo>
                <a:lnTo>
                  <a:pt x="27305" y="1254252"/>
                </a:lnTo>
                <a:lnTo>
                  <a:pt x="27305" y="1260348"/>
                </a:lnTo>
                <a:lnTo>
                  <a:pt x="51689" y="1260348"/>
                </a:lnTo>
                <a:close/>
              </a:path>
              <a:path w="76200" h="3215640">
                <a:moveTo>
                  <a:pt x="51220" y="1268320"/>
                </a:moveTo>
                <a:lnTo>
                  <a:pt x="45593" y="1272540"/>
                </a:lnTo>
                <a:lnTo>
                  <a:pt x="33401" y="1272540"/>
                </a:lnTo>
                <a:lnTo>
                  <a:pt x="27305" y="1267968"/>
                </a:lnTo>
                <a:lnTo>
                  <a:pt x="27305" y="1278636"/>
                </a:lnTo>
                <a:lnTo>
                  <a:pt x="31877" y="1274064"/>
                </a:lnTo>
                <a:lnTo>
                  <a:pt x="44069" y="1274064"/>
                </a:lnTo>
                <a:lnTo>
                  <a:pt x="50165" y="1280160"/>
                </a:lnTo>
                <a:lnTo>
                  <a:pt x="50165" y="1286256"/>
                </a:lnTo>
                <a:lnTo>
                  <a:pt x="51220" y="1268320"/>
                </a:lnTo>
                <a:close/>
              </a:path>
              <a:path w="76200" h="3215640">
                <a:moveTo>
                  <a:pt x="51689" y="1865376"/>
                </a:moveTo>
                <a:lnTo>
                  <a:pt x="51312" y="1857474"/>
                </a:lnTo>
                <a:lnTo>
                  <a:pt x="45593" y="1853184"/>
                </a:lnTo>
                <a:lnTo>
                  <a:pt x="33401" y="1853184"/>
                </a:lnTo>
                <a:lnTo>
                  <a:pt x="27305" y="1857756"/>
                </a:lnTo>
                <a:lnTo>
                  <a:pt x="27305" y="1865376"/>
                </a:lnTo>
                <a:lnTo>
                  <a:pt x="51689" y="1865376"/>
                </a:lnTo>
                <a:close/>
              </a:path>
              <a:path w="76200" h="3215640">
                <a:moveTo>
                  <a:pt x="51689" y="1871472"/>
                </a:moveTo>
                <a:lnTo>
                  <a:pt x="51689" y="1865376"/>
                </a:lnTo>
                <a:lnTo>
                  <a:pt x="27305" y="1865376"/>
                </a:lnTo>
                <a:lnTo>
                  <a:pt x="27621" y="1871709"/>
                </a:lnTo>
                <a:lnTo>
                  <a:pt x="33401" y="1876044"/>
                </a:lnTo>
                <a:lnTo>
                  <a:pt x="45593" y="1876044"/>
                </a:lnTo>
                <a:lnTo>
                  <a:pt x="51689" y="1871472"/>
                </a:lnTo>
                <a:close/>
              </a:path>
              <a:path w="76200" h="3215640">
                <a:moveTo>
                  <a:pt x="27621" y="1871709"/>
                </a:moveTo>
                <a:lnTo>
                  <a:pt x="27305" y="1865376"/>
                </a:lnTo>
                <a:lnTo>
                  <a:pt x="27305" y="1871472"/>
                </a:lnTo>
                <a:lnTo>
                  <a:pt x="27621" y="1871709"/>
                </a:lnTo>
                <a:close/>
              </a:path>
              <a:path w="76200" h="3215640">
                <a:moveTo>
                  <a:pt x="51689" y="1889760"/>
                </a:moveTo>
                <a:lnTo>
                  <a:pt x="51689" y="1871472"/>
                </a:lnTo>
                <a:lnTo>
                  <a:pt x="45593" y="1876044"/>
                </a:lnTo>
                <a:lnTo>
                  <a:pt x="33401" y="1876044"/>
                </a:lnTo>
                <a:lnTo>
                  <a:pt x="27621" y="1871709"/>
                </a:lnTo>
                <a:lnTo>
                  <a:pt x="28829" y="1895856"/>
                </a:lnTo>
                <a:lnTo>
                  <a:pt x="28829" y="1889760"/>
                </a:lnTo>
                <a:lnTo>
                  <a:pt x="33401" y="1883664"/>
                </a:lnTo>
                <a:lnTo>
                  <a:pt x="45593" y="1883664"/>
                </a:lnTo>
                <a:lnTo>
                  <a:pt x="51689" y="1889760"/>
                </a:lnTo>
                <a:close/>
              </a:path>
              <a:path w="76200" h="3215640">
                <a:moveTo>
                  <a:pt x="53213" y="1208532"/>
                </a:moveTo>
                <a:lnTo>
                  <a:pt x="28829" y="1207008"/>
                </a:lnTo>
                <a:lnTo>
                  <a:pt x="27680" y="1226539"/>
                </a:lnTo>
                <a:lnTo>
                  <a:pt x="28829" y="1225677"/>
                </a:lnTo>
                <a:lnTo>
                  <a:pt x="28829" y="1214628"/>
                </a:lnTo>
                <a:lnTo>
                  <a:pt x="33401" y="1220724"/>
                </a:lnTo>
                <a:lnTo>
                  <a:pt x="47117" y="1220724"/>
                </a:lnTo>
                <a:lnTo>
                  <a:pt x="52832" y="1215009"/>
                </a:lnTo>
                <a:lnTo>
                  <a:pt x="53213" y="1208532"/>
                </a:lnTo>
                <a:close/>
              </a:path>
              <a:path w="76200" h="3215640">
                <a:moveTo>
                  <a:pt x="28829" y="3090672"/>
                </a:moveTo>
                <a:lnTo>
                  <a:pt x="28829" y="3086100"/>
                </a:lnTo>
                <a:lnTo>
                  <a:pt x="27971" y="3091529"/>
                </a:lnTo>
                <a:lnTo>
                  <a:pt x="28829" y="3090672"/>
                </a:lnTo>
                <a:close/>
              </a:path>
              <a:path w="76200" h="3215640">
                <a:moveTo>
                  <a:pt x="29383" y="935182"/>
                </a:moveTo>
                <a:lnTo>
                  <a:pt x="28829" y="935736"/>
                </a:lnTo>
                <a:lnTo>
                  <a:pt x="28829" y="941832"/>
                </a:lnTo>
                <a:lnTo>
                  <a:pt x="29383" y="935182"/>
                </a:lnTo>
                <a:close/>
              </a:path>
              <a:path w="76200" h="3215640">
                <a:moveTo>
                  <a:pt x="53213" y="941832"/>
                </a:moveTo>
                <a:lnTo>
                  <a:pt x="53213" y="935736"/>
                </a:lnTo>
                <a:lnTo>
                  <a:pt x="50600" y="933123"/>
                </a:lnTo>
                <a:lnTo>
                  <a:pt x="47117" y="935736"/>
                </a:lnTo>
                <a:lnTo>
                  <a:pt x="34925" y="935736"/>
                </a:lnTo>
                <a:lnTo>
                  <a:pt x="31877" y="932688"/>
                </a:lnTo>
                <a:lnTo>
                  <a:pt x="29383" y="935182"/>
                </a:lnTo>
                <a:lnTo>
                  <a:pt x="28829" y="941832"/>
                </a:lnTo>
                <a:lnTo>
                  <a:pt x="53213" y="941832"/>
                </a:lnTo>
                <a:close/>
              </a:path>
              <a:path w="76200" h="3215640">
                <a:moveTo>
                  <a:pt x="53213" y="947928"/>
                </a:moveTo>
                <a:lnTo>
                  <a:pt x="53213" y="941832"/>
                </a:lnTo>
                <a:lnTo>
                  <a:pt x="28829" y="941832"/>
                </a:lnTo>
                <a:lnTo>
                  <a:pt x="28829" y="947928"/>
                </a:lnTo>
                <a:lnTo>
                  <a:pt x="32639" y="951738"/>
                </a:lnTo>
                <a:lnTo>
                  <a:pt x="34925" y="949452"/>
                </a:lnTo>
                <a:lnTo>
                  <a:pt x="47117" y="949452"/>
                </a:lnTo>
                <a:lnTo>
                  <a:pt x="49403" y="951738"/>
                </a:lnTo>
                <a:lnTo>
                  <a:pt x="53213" y="947928"/>
                </a:lnTo>
                <a:close/>
              </a:path>
              <a:path w="76200" h="3215640">
                <a:moveTo>
                  <a:pt x="32639" y="951738"/>
                </a:moveTo>
                <a:lnTo>
                  <a:pt x="28829" y="947928"/>
                </a:lnTo>
                <a:lnTo>
                  <a:pt x="28829" y="955548"/>
                </a:lnTo>
                <a:lnTo>
                  <a:pt x="32639" y="951738"/>
                </a:lnTo>
                <a:close/>
              </a:path>
              <a:path w="76200" h="3215640">
                <a:moveTo>
                  <a:pt x="53213" y="961644"/>
                </a:moveTo>
                <a:lnTo>
                  <a:pt x="53213" y="955548"/>
                </a:lnTo>
                <a:lnTo>
                  <a:pt x="49403" y="951738"/>
                </a:lnTo>
                <a:lnTo>
                  <a:pt x="47117" y="954024"/>
                </a:lnTo>
                <a:lnTo>
                  <a:pt x="34925" y="954024"/>
                </a:lnTo>
                <a:lnTo>
                  <a:pt x="32639" y="951738"/>
                </a:lnTo>
                <a:lnTo>
                  <a:pt x="28829" y="955548"/>
                </a:lnTo>
                <a:lnTo>
                  <a:pt x="28829" y="961644"/>
                </a:lnTo>
                <a:lnTo>
                  <a:pt x="53213" y="961644"/>
                </a:lnTo>
                <a:close/>
              </a:path>
              <a:path w="76200" h="3215640">
                <a:moveTo>
                  <a:pt x="53213" y="967740"/>
                </a:moveTo>
                <a:lnTo>
                  <a:pt x="53213" y="961644"/>
                </a:lnTo>
                <a:lnTo>
                  <a:pt x="28829" y="961644"/>
                </a:lnTo>
                <a:lnTo>
                  <a:pt x="28829" y="967740"/>
                </a:lnTo>
                <a:lnTo>
                  <a:pt x="32312" y="971223"/>
                </a:lnTo>
                <a:lnTo>
                  <a:pt x="34925" y="969264"/>
                </a:lnTo>
                <a:lnTo>
                  <a:pt x="47117" y="969264"/>
                </a:lnTo>
                <a:lnTo>
                  <a:pt x="49729" y="971223"/>
                </a:lnTo>
                <a:lnTo>
                  <a:pt x="53213" y="967740"/>
                </a:lnTo>
                <a:close/>
              </a:path>
              <a:path w="76200" h="3215640">
                <a:moveTo>
                  <a:pt x="32312" y="971223"/>
                </a:moveTo>
                <a:lnTo>
                  <a:pt x="28829" y="967740"/>
                </a:lnTo>
                <a:lnTo>
                  <a:pt x="28829" y="973836"/>
                </a:lnTo>
                <a:lnTo>
                  <a:pt x="32312" y="971223"/>
                </a:lnTo>
                <a:close/>
              </a:path>
              <a:path w="76200" h="3215640">
                <a:moveTo>
                  <a:pt x="53213" y="981456"/>
                </a:moveTo>
                <a:lnTo>
                  <a:pt x="53213" y="973836"/>
                </a:lnTo>
                <a:lnTo>
                  <a:pt x="49729" y="971223"/>
                </a:lnTo>
                <a:lnTo>
                  <a:pt x="47117" y="973836"/>
                </a:lnTo>
                <a:lnTo>
                  <a:pt x="34925" y="973836"/>
                </a:lnTo>
                <a:lnTo>
                  <a:pt x="32312" y="971223"/>
                </a:lnTo>
                <a:lnTo>
                  <a:pt x="28829" y="973836"/>
                </a:lnTo>
                <a:lnTo>
                  <a:pt x="28829" y="981456"/>
                </a:lnTo>
                <a:lnTo>
                  <a:pt x="53213" y="981456"/>
                </a:lnTo>
                <a:close/>
              </a:path>
              <a:path w="76200" h="3215640">
                <a:moveTo>
                  <a:pt x="53213" y="987552"/>
                </a:moveTo>
                <a:lnTo>
                  <a:pt x="53213" y="981456"/>
                </a:lnTo>
                <a:lnTo>
                  <a:pt x="28829" y="981456"/>
                </a:lnTo>
                <a:lnTo>
                  <a:pt x="28829" y="987552"/>
                </a:lnTo>
                <a:lnTo>
                  <a:pt x="31877" y="989838"/>
                </a:lnTo>
                <a:lnTo>
                  <a:pt x="34925" y="987552"/>
                </a:lnTo>
                <a:lnTo>
                  <a:pt x="47117" y="987552"/>
                </a:lnTo>
                <a:lnTo>
                  <a:pt x="50165" y="989838"/>
                </a:lnTo>
                <a:lnTo>
                  <a:pt x="53213" y="987552"/>
                </a:lnTo>
                <a:close/>
              </a:path>
              <a:path w="76200" h="3215640">
                <a:moveTo>
                  <a:pt x="31877" y="989838"/>
                </a:moveTo>
                <a:lnTo>
                  <a:pt x="28829" y="987552"/>
                </a:lnTo>
                <a:lnTo>
                  <a:pt x="28829" y="992124"/>
                </a:lnTo>
                <a:lnTo>
                  <a:pt x="31877" y="989838"/>
                </a:lnTo>
                <a:close/>
              </a:path>
              <a:path w="76200" h="3215640">
                <a:moveTo>
                  <a:pt x="53213" y="998220"/>
                </a:moveTo>
                <a:lnTo>
                  <a:pt x="53213" y="992124"/>
                </a:lnTo>
                <a:lnTo>
                  <a:pt x="50165" y="989838"/>
                </a:lnTo>
                <a:lnTo>
                  <a:pt x="47117" y="992124"/>
                </a:lnTo>
                <a:lnTo>
                  <a:pt x="34925" y="992124"/>
                </a:lnTo>
                <a:lnTo>
                  <a:pt x="31877" y="989838"/>
                </a:lnTo>
                <a:lnTo>
                  <a:pt x="28829" y="992124"/>
                </a:lnTo>
                <a:lnTo>
                  <a:pt x="28829" y="998220"/>
                </a:lnTo>
                <a:lnTo>
                  <a:pt x="53213" y="998220"/>
                </a:lnTo>
                <a:close/>
              </a:path>
              <a:path w="76200" h="3215640">
                <a:moveTo>
                  <a:pt x="53213" y="1005840"/>
                </a:moveTo>
                <a:lnTo>
                  <a:pt x="53213" y="998220"/>
                </a:lnTo>
                <a:lnTo>
                  <a:pt x="28829" y="998220"/>
                </a:lnTo>
                <a:lnTo>
                  <a:pt x="28829" y="1005840"/>
                </a:lnTo>
                <a:lnTo>
                  <a:pt x="31877" y="1008126"/>
                </a:lnTo>
                <a:lnTo>
                  <a:pt x="34925" y="1005840"/>
                </a:lnTo>
                <a:lnTo>
                  <a:pt x="47117" y="1005840"/>
                </a:lnTo>
                <a:lnTo>
                  <a:pt x="50165" y="1008126"/>
                </a:lnTo>
                <a:lnTo>
                  <a:pt x="53213" y="1005840"/>
                </a:lnTo>
                <a:close/>
              </a:path>
              <a:path w="76200" h="3215640">
                <a:moveTo>
                  <a:pt x="31877" y="1008126"/>
                </a:moveTo>
                <a:lnTo>
                  <a:pt x="28829" y="1005840"/>
                </a:lnTo>
                <a:lnTo>
                  <a:pt x="28829" y="1010412"/>
                </a:lnTo>
                <a:lnTo>
                  <a:pt x="31877" y="1008126"/>
                </a:lnTo>
                <a:close/>
              </a:path>
              <a:path w="76200" h="3215640">
                <a:moveTo>
                  <a:pt x="53213" y="1016508"/>
                </a:moveTo>
                <a:lnTo>
                  <a:pt x="53213" y="1010412"/>
                </a:lnTo>
                <a:lnTo>
                  <a:pt x="50165" y="1008126"/>
                </a:lnTo>
                <a:lnTo>
                  <a:pt x="47117" y="1010412"/>
                </a:lnTo>
                <a:lnTo>
                  <a:pt x="34925" y="1010412"/>
                </a:lnTo>
                <a:lnTo>
                  <a:pt x="31877" y="1008126"/>
                </a:lnTo>
                <a:lnTo>
                  <a:pt x="28829" y="1010412"/>
                </a:lnTo>
                <a:lnTo>
                  <a:pt x="28829" y="1016508"/>
                </a:lnTo>
                <a:lnTo>
                  <a:pt x="53213" y="1016508"/>
                </a:lnTo>
                <a:close/>
              </a:path>
              <a:path w="76200" h="3215640">
                <a:moveTo>
                  <a:pt x="53213" y="1024128"/>
                </a:moveTo>
                <a:lnTo>
                  <a:pt x="53213" y="1016508"/>
                </a:lnTo>
                <a:lnTo>
                  <a:pt x="28829" y="1016508"/>
                </a:lnTo>
                <a:lnTo>
                  <a:pt x="28829" y="1024128"/>
                </a:lnTo>
                <a:lnTo>
                  <a:pt x="31441" y="1026087"/>
                </a:lnTo>
                <a:lnTo>
                  <a:pt x="34925" y="1022604"/>
                </a:lnTo>
                <a:lnTo>
                  <a:pt x="47117" y="1022604"/>
                </a:lnTo>
                <a:lnTo>
                  <a:pt x="50600" y="1026087"/>
                </a:lnTo>
                <a:lnTo>
                  <a:pt x="53213" y="1024128"/>
                </a:lnTo>
                <a:close/>
              </a:path>
              <a:path w="76200" h="3215640">
                <a:moveTo>
                  <a:pt x="31441" y="1026087"/>
                </a:moveTo>
                <a:lnTo>
                  <a:pt x="28829" y="1024128"/>
                </a:lnTo>
                <a:lnTo>
                  <a:pt x="28829" y="1028700"/>
                </a:lnTo>
                <a:lnTo>
                  <a:pt x="31441" y="1026087"/>
                </a:lnTo>
                <a:close/>
              </a:path>
              <a:path w="76200" h="3215640">
                <a:moveTo>
                  <a:pt x="53213" y="1034796"/>
                </a:moveTo>
                <a:lnTo>
                  <a:pt x="53213" y="1028700"/>
                </a:lnTo>
                <a:lnTo>
                  <a:pt x="50600" y="1026087"/>
                </a:lnTo>
                <a:lnTo>
                  <a:pt x="47117" y="1028700"/>
                </a:lnTo>
                <a:lnTo>
                  <a:pt x="34925" y="1028700"/>
                </a:lnTo>
                <a:lnTo>
                  <a:pt x="31441" y="1026087"/>
                </a:lnTo>
                <a:lnTo>
                  <a:pt x="28829" y="1028700"/>
                </a:lnTo>
                <a:lnTo>
                  <a:pt x="28829" y="1034796"/>
                </a:lnTo>
                <a:lnTo>
                  <a:pt x="53213" y="1034796"/>
                </a:lnTo>
                <a:close/>
              </a:path>
              <a:path w="76200" h="3215640">
                <a:moveTo>
                  <a:pt x="53213" y="1042416"/>
                </a:moveTo>
                <a:lnTo>
                  <a:pt x="53213" y="1034796"/>
                </a:lnTo>
                <a:lnTo>
                  <a:pt x="28829" y="1034796"/>
                </a:lnTo>
                <a:lnTo>
                  <a:pt x="28829" y="1042416"/>
                </a:lnTo>
                <a:lnTo>
                  <a:pt x="31877" y="1044702"/>
                </a:lnTo>
                <a:lnTo>
                  <a:pt x="34925" y="1042416"/>
                </a:lnTo>
                <a:lnTo>
                  <a:pt x="47117" y="1042416"/>
                </a:lnTo>
                <a:lnTo>
                  <a:pt x="50165" y="1044702"/>
                </a:lnTo>
                <a:lnTo>
                  <a:pt x="53213" y="1042416"/>
                </a:lnTo>
                <a:close/>
              </a:path>
              <a:path w="76200" h="3215640">
                <a:moveTo>
                  <a:pt x="31877" y="1044702"/>
                </a:moveTo>
                <a:lnTo>
                  <a:pt x="28829" y="1042416"/>
                </a:lnTo>
                <a:lnTo>
                  <a:pt x="28829" y="1046988"/>
                </a:lnTo>
                <a:lnTo>
                  <a:pt x="31877" y="1044702"/>
                </a:lnTo>
                <a:close/>
              </a:path>
              <a:path w="76200" h="3215640">
                <a:moveTo>
                  <a:pt x="53213" y="1054608"/>
                </a:moveTo>
                <a:lnTo>
                  <a:pt x="53213" y="1046988"/>
                </a:lnTo>
                <a:lnTo>
                  <a:pt x="50165" y="1044702"/>
                </a:lnTo>
                <a:lnTo>
                  <a:pt x="47117" y="1046988"/>
                </a:lnTo>
                <a:lnTo>
                  <a:pt x="34925" y="1046988"/>
                </a:lnTo>
                <a:lnTo>
                  <a:pt x="31877" y="1044702"/>
                </a:lnTo>
                <a:lnTo>
                  <a:pt x="28829" y="1046988"/>
                </a:lnTo>
                <a:lnTo>
                  <a:pt x="28829" y="1054608"/>
                </a:lnTo>
                <a:lnTo>
                  <a:pt x="53213" y="1054608"/>
                </a:lnTo>
                <a:close/>
              </a:path>
              <a:path w="76200" h="3215640">
                <a:moveTo>
                  <a:pt x="53213" y="1060704"/>
                </a:moveTo>
                <a:lnTo>
                  <a:pt x="53213" y="1054608"/>
                </a:lnTo>
                <a:lnTo>
                  <a:pt x="28829" y="1054608"/>
                </a:lnTo>
                <a:lnTo>
                  <a:pt x="28829" y="1060704"/>
                </a:lnTo>
                <a:lnTo>
                  <a:pt x="32109" y="1063164"/>
                </a:lnTo>
                <a:lnTo>
                  <a:pt x="32431" y="1063198"/>
                </a:lnTo>
                <a:lnTo>
                  <a:pt x="34925" y="1060704"/>
                </a:lnTo>
                <a:lnTo>
                  <a:pt x="47117" y="1060704"/>
                </a:lnTo>
                <a:lnTo>
                  <a:pt x="49729" y="1063316"/>
                </a:lnTo>
                <a:lnTo>
                  <a:pt x="53213" y="1060704"/>
                </a:lnTo>
                <a:close/>
              </a:path>
              <a:path w="76200" h="3215640">
                <a:moveTo>
                  <a:pt x="32312" y="1063316"/>
                </a:moveTo>
                <a:lnTo>
                  <a:pt x="28829" y="1060704"/>
                </a:lnTo>
                <a:lnTo>
                  <a:pt x="28829" y="1066800"/>
                </a:lnTo>
                <a:lnTo>
                  <a:pt x="32312" y="1063316"/>
                </a:lnTo>
                <a:close/>
              </a:path>
              <a:path w="76200" h="3215640">
                <a:moveTo>
                  <a:pt x="53213" y="1072896"/>
                </a:moveTo>
                <a:lnTo>
                  <a:pt x="53213" y="1066800"/>
                </a:lnTo>
                <a:lnTo>
                  <a:pt x="49729" y="1063316"/>
                </a:lnTo>
                <a:lnTo>
                  <a:pt x="47117" y="1065276"/>
                </a:lnTo>
                <a:lnTo>
                  <a:pt x="34925" y="1065276"/>
                </a:lnTo>
                <a:lnTo>
                  <a:pt x="32312" y="1063316"/>
                </a:lnTo>
                <a:lnTo>
                  <a:pt x="28829" y="1066800"/>
                </a:lnTo>
                <a:lnTo>
                  <a:pt x="28829" y="1072896"/>
                </a:lnTo>
                <a:lnTo>
                  <a:pt x="53213" y="1072896"/>
                </a:lnTo>
                <a:close/>
              </a:path>
              <a:path w="76200" h="3215640">
                <a:moveTo>
                  <a:pt x="53213" y="1080516"/>
                </a:moveTo>
                <a:lnTo>
                  <a:pt x="53213" y="1072896"/>
                </a:lnTo>
                <a:lnTo>
                  <a:pt x="28829" y="1072896"/>
                </a:lnTo>
                <a:lnTo>
                  <a:pt x="28829" y="1080516"/>
                </a:lnTo>
                <a:lnTo>
                  <a:pt x="32109" y="1082976"/>
                </a:lnTo>
                <a:lnTo>
                  <a:pt x="32431" y="1083010"/>
                </a:lnTo>
                <a:lnTo>
                  <a:pt x="34925" y="1080516"/>
                </a:lnTo>
                <a:lnTo>
                  <a:pt x="47117" y="1080516"/>
                </a:lnTo>
                <a:lnTo>
                  <a:pt x="49729" y="1083128"/>
                </a:lnTo>
                <a:lnTo>
                  <a:pt x="53213" y="1080516"/>
                </a:lnTo>
                <a:close/>
              </a:path>
              <a:path w="76200" h="3215640">
                <a:moveTo>
                  <a:pt x="32312" y="1083128"/>
                </a:moveTo>
                <a:lnTo>
                  <a:pt x="28829" y="1080516"/>
                </a:lnTo>
                <a:lnTo>
                  <a:pt x="28829" y="1086612"/>
                </a:lnTo>
                <a:lnTo>
                  <a:pt x="32312" y="1083128"/>
                </a:lnTo>
                <a:close/>
              </a:path>
              <a:path w="76200" h="3215640">
                <a:moveTo>
                  <a:pt x="53213" y="1092708"/>
                </a:moveTo>
                <a:lnTo>
                  <a:pt x="53213" y="1086612"/>
                </a:lnTo>
                <a:lnTo>
                  <a:pt x="49729" y="1083128"/>
                </a:lnTo>
                <a:lnTo>
                  <a:pt x="47117" y="1085088"/>
                </a:lnTo>
                <a:lnTo>
                  <a:pt x="34925" y="1085088"/>
                </a:lnTo>
                <a:lnTo>
                  <a:pt x="32312" y="1083128"/>
                </a:lnTo>
                <a:lnTo>
                  <a:pt x="28829" y="1086612"/>
                </a:lnTo>
                <a:lnTo>
                  <a:pt x="28829" y="1092708"/>
                </a:lnTo>
                <a:lnTo>
                  <a:pt x="53213" y="1092708"/>
                </a:lnTo>
                <a:close/>
              </a:path>
              <a:path w="76200" h="3215640">
                <a:moveTo>
                  <a:pt x="53213" y="1100328"/>
                </a:moveTo>
                <a:lnTo>
                  <a:pt x="53213" y="1092708"/>
                </a:lnTo>
                <a:lnTo>
                  <a:pt x="28829" y="1092708"/>
                </a:lnTo>
                <a:lnTo>
                  <a:pt x="28829" y="1100328"/>
                </a:lnTo>
                <a:lnTo>
                  <a:pt x="32893" y="1103376"/>
                </a:lnTo>
                <a:lnTo>
                  <a:pt x="34925" y="1101852"/>
                </a:lnTo>
                <a:lnTo>
                  <a:pt x="47117" y="1101852"/>
                </a:lnTo>
                <a:lnTo>
                  <a:pt x="49149" y="1103376"/>
                </a:lnTo>
                <a:lnTo>
                  <a:pt x="53213" y="1100328"/>
                </a:lnTo>
                <a:close/>
              </a:path>
              <a:path w="76200" h="3215640">
                <a:moveTo>
                  <a:pt x="32893" y="1103376"/>
                </a:moveTo>
                <a:lnTo>
                  <a:pt x="28829" y="1100328"/>
                </a:lnTo>
                <a:lnTo>
                  <a:pt x="28829" y="1106424"/>
                </a:lnTo>
                <a:lnTo>
                  <a:pt x="32893" y="1103376"/>
                </a:lnTo>
                <a:close/>
              </a:path>
              <a:path w="76200" h="3215640">
                <a:moveTo>
                  <a:pt x="53213" y="1112520"/>
                </a:moveTo>
                <a:lnTo>
                  <a:pt x="53213" y="1106424"/>
                </a:lnTo>
                <a:lnTo>
                  <a:pt x="49149" y="1103376"/>
                </a:lnTo>
                <a:lnTo>
                  <a:pt x="47117" y="1104900"/>
                </a:lnTo>
                <a:lnTo>
                  <a:pt x="34925" y="1104900"/>
                </a:lnTo>
                <a:lnTo>
                  <a:pt x="32893" y="1103376"/>
                </a:lnTo>
                <a:lnTo>
                  <a:pt x="28829" y="1106424"/>
                </a:lnTo>
                <a:lnTo>
                  <a:pt x="28829" y="1112520"/>
                </a:lnTo>
                <a:lnTo>
                  <a:pt x="53213" y="1112520"/>
                </a:lnTo>
                <a:close/>
              </a:path>
              <a:path w="76200" h="3215640">
                <a:moveTo>
                  <a:pt x="53213" y="1120140"/>
                </a:moveTo>
                <a:lnTo>
                  <a:pt x="53213" y="1112520"/>
                </a:lnTo>
                <a:lnTo>
                  <a:pt x="28829" y="1112520"/>
                </a:lnTo>
                <a:lnTo>
                  <a:pt x="28829" y="1120140"/>
                </a:lnTo>
                <a:lnTo>
                  <a:pt x="33401" y="1124712"/>
                </a:lnTo>
                <a:lnTo>
                  <a:pt x="34925" y="1123188"/>
                </a:lnTo>
                <a:lnTo>
                  <a:pt x="47117" y="1123188"/>
                </a:lnTo>
                <a:lnTo>
                  <a:pt x="48641" y="1124712"/>
                </a:lnTo>
                <a:lnTo>
                  <a:pt x="53213" y="1120140"/>
                </a:lnTo>
                <a:close/>
              </a:path>
              <a:path w="76200" h="3215640">
                <a:moveTo>
                  <a:pt x="33401" y="1124712"/>
                </a:moveTo>
                <a:lnTo>
                  <a:pt x="28829" y="1120140"/>
                </a:lnTo>
                <a:lnTo>
                  <a:pt x="28829" y="1129284"/>
                </a:lnTo>
                <a:lnTo>
                  <a:pt x="33401" y="1124712"/>
                </a:lnTo>
                <a:close/>
              </a:path>
              <a:path w="76200" h="3215640">
                <a:moveTo>
                  <a:pt x="53213" y="1135380"/>
                </a:moveTo>
                <a:lnTo>
                  <a:pt x="53213" y="1129284"/>
                </a:lnTo>
                <a:lnTo>
                  <a:pt x="48641" y="1124712"/>
                </a:lnTo>
                <a:lnTo>
                  <a:pt x="47117" y="1126236"/>
                </a:lnTo>
                <a:lnTo>
                  <a:pt x="34925" y="1126236"/>
                </a:lnTo>
                <a:lnTo>
                  <a:pt x="33401" y="1124712"/>
                </a:lnTo>
                <a:lnTo>
                  <a:pt x="28829" y="1129284"/>
                </a:lnTo>
                <a:lnTo>
                  <a:pt x="28829" y="1135380"/>
                </a:lnTo>
                <a:lnTo>
                  <a:pt x="53213" y="1135380"/>
                </a:lnTo>
                <a:close/>
              </a:path>
              <a:path w="76200" h="3215640">
                <a:moveTo>
                  <a:pt x="53213" y="1141476"/>
                </a:moveTo>
                <a:lnTo>
                  <a:pt x="53213" y="1135380"/>
                </a:lnTo>
                <a:lnTo>
                  <a:pt x="28829" y="1135380"/>
                </a:lnTo>
                <a:lnTo>
                  <a:pt x="28829" y="1141476"/>
                </a:lnTo>
                <a:lnTo>
                  <a:pt x="34925" y="1147572"/>
                </a:lnTo>
                <a:lnTo>
                  <a:pt x="47117" y="1147572"/>
                </a:lnTo>
                <a:lnTo>
                  <a:pt x="53213" y="1141476"/>
                </a:lnTo>
                <a:close/>
              </a:path>
              <a:path w="76200" h="3215640">
                <a:moveTo>
                  <a:pt x="34925" y="1147572"/>
                </a:moveTo>
                <a:lnTo>
                  <a:pt x="28829" y="1141476"/>
                </a:lnTo>
                <a:lnTo>
                  <a:pt x="28829" y="1152144"/>
                </a:lnTo>
                <a:lnTo>
                  <a:pt x="34925" y="1147572"/>
                </a:lnTo>
                <a:close/>
              </a:path>
              <a:path w="76200" h="3215640">
                <a:moveTo>
                  <a:pt x="53213" y="1159764"/>
                </a:moveTo>
                <a:lnTo>
                  <a:pt x="53213" y="1152144"/>
                </a:lnTo>
                <a:lnTo>
                  <a:pt x="47117" y="1147572"/>
                </a:lnTo>
                <a:lnTo>
                  <a:pt x="34925" y="1147572"/>
                </a:lnTo>
                <a:lnTo>
                  <a:pt x="28829" y="1152144"/>
                </a:lnTo>
                <a:lnTo>
                  <a:pt x="28829" y="1158240"/>
                </a:lnTo>
                <a:lnTo>
                  <a:pt x="53213" y="1159764"/>
                </a:lnTo>
                <a:close/>
              </a:path>
              <a:path w="76200" h="3215640">
                <a:moveTo>
                  <a:pt x="53213" y="1159764"/>
                </a:moveTo>
                <a:lnTo>
                  <a:pt x="28829" y="1158240"/>
                </a:lnTo>
                <a:lnTo>
                  <a:pt x="28829" y="1159764"/>
                </a:lnTo>
                <a:lnTo>
                  <a:pt x="53213" y="1159764"/>
                </a:lnTo>
                <a:close/>
              </a:path>
              <a:path w="76200" h="3215640">
                <a:moveTo>
                  <a:pt x="53213" y="1165860"/>
                </a:moveTo>
                <a:lnTo>
                  <a:pt x="53213" y="1159764"/>
                </a:lnTo>
                <a:lnTo>
                  <a:pt x="28829" y="1159764"/>
                </a:lnTo>
                <a:lnTo>
                  <a:pt x="28829" y="1165860"/>
                </a:lnTo>
                <a:lnTo>
                  <a:pt x="34163" y="1171194"/>
                </a:lnTo>
                <a:lnTo>
                  <a:pt x="34925" y="1170432"/>
                </a:lnTo>
                <a:lnTo>
                  <a:pt x="47117" y="1170432"/>
                </a:lnTo>
                <a:lnTo>
                  <a:pt x="47879" y="1171194"/>
                </a:lnTo>
                <a:lnTo>
                  <a:pt x="53213" y="1165860"/>
                </a:lnTo>
                <a:close/>
              </a:path>
              <a:path w="76200" h="3215640">
                <a:moveTo>
                  <a:pt x="34163" y="1171194"/>
                </a:moveTo>
                <a:lnTo>
                  <a:pt x="28829" y="1165860"/>
                </a:lnTo>
                <a:lnTo>
                  <a:pt x="28829" y="1176528"/>
                </a:lnTo>
                <a:lnTo>
                  <a:pt x="34163" y="1171194"/>
                </a:lnTo>
                <a:close/>
              </a:path>
              <a:path w="76200" h="3215640">
                <a:moveTo>
                  <a:pt x="53213" y="1182624"/>
                </a:moveTo>
                <a:lnTo>
                  <a:pt x="53213" y="1176528"/>
                </a:lnTo>
                <a:lnTo>
                  <a:pt x="47879" y="1171194"/>
                </a:lnTo>
                <a:lnTo>
                  <a:pt x="47117" y="1171956"/>
                </a:lnTo>
                <a:lnTo>
                  <a:pt x="34925" y="1171956"/>
                </a:lnTo>
                <a:lnTo>
                  <a:pt x="34163" y="1171194"/>
                </a:lnTo>
                <a:lnTo>
                  <a:pt x="28829" y="1176528"/>
                </a:lnTo>
                <a:lnTo>
                  <a:pt x="28829" y="1182624"/>
                </a:lnTo>
                <a:lnTo>
                  <a:pt x="53213" y="1182624"/>
                </a:lnTo>
                <a:close/>
              </a:path>
              <a:path w="76200" h="3215640">
                <a:moveTo>
                  <a:pt x="53213" y="1188720"/>
                </a:moveTo>
                <a:lnTo>
                  <a:pt x="53213" y="1182624"/>
                </a:lnTo>
                <a:lnTo>
                  <a:pt x="28829" y="1182624"/>
                </a:lnTo>
                <a:lnTo>
                  <a:pt x="28829" y="1188720"/>
                </a:lnTo>
                <a:lnTo>
                  <a:pt x="34925" y="1194816"/>
                </a:lnTo>
                <a:lnTo>
                  <a:pt x="47117" y="1194816"/>
                </a:lnTo>
                <a:lnTo>
                  <a:pt x="53213" y="1188720"/>
                </a:lnTo>
                <a:close/>
              </a:path>
              <a:path w="76200" h="3215640">
                <a:moveTo>
                  <a:pt x="53213" y="1200912"/>
                </a:moveTo>
                <a:lnTo>
                  <a:pt x="53213" y="1188720"/>
                </a:lnTo>
                <a:lnTo>
                  <a:pt x="47117" y="1194816"/>
                </a:lnTo>
                <a:lnTo>
                  <a:pt x="34925" y="1194816"/>
                </a:lnTo>
                <a:lnTo>
                  <a:pt x="28829" y="1188720"/>
                </a:lnTo>
                <a:lnTo>
                  <a:pt x="28829" y="1200912"/>
                </a:lnTo>
                <a:lnTo>
                  <a:pt x="33401" y="1196340"/>
                </a:lnTo>
                <a:lnTo>
                  <a:pt x="47117" y="1196340"/>
                </a:lnTo>
                <a:lnTo>
                  <a:pt x="53213" y="1200912"/>
                </a:lnTo>
                <a:close/>
              </a:path>
              <a:path w="76200" h="3215640">
                <a:moveTo>
                  <a:pt x="53213" y="1208532"/>
                </a:moveTo>
                <a:lnTo>
                  <a:pt x="53213" y="1200912"/>
                </a:lnTo>
                <a:lnTo>
                  <a:pt x="47117" y="1196340"/>
                </a:lnTo>
                <a:lnTo>
                  <a:pt x="33401" y="1196340"/>
                </a:lnTo>
                <a:lnTo>
                  <a:pt x="28829" y="1200912"/>
                </a:lnTo>
                <a:lnTo>
                  <a:pt x="28829" y="1207008"/>
                </a:lnTo>
                <a:lnTo>
                  <a:pt x="53213" y="1208532"/>
                </a:lnTo>
                <a:close/>
              </a:path>
              <a:path w="76200" h="3215640">
                <a:moveTo>
                  <a:pt x="52832" y="1215009"/>
                </a:moveTo>
                <a:lnTo>
                  <a:pt x="47117" y="1220724"/>
                </a:lnTo>
                <a:lnTo>
                  <a:pt x="33401" y="1220724"/>
                </a:lnTo>
                <a:lnTo>
                  <a:pt x="28829" y="1214628"/>
                </a:lnTo>
                <a:lnTo>
                  <a:pt x="28829" y="1225677"/>
                </a:lnTo>
                <a:lnTo>
                  <a:pt x="33401" y="1222248"/>
                </a:lnTo>
                <a:lnTo>
                  <a:pt x="45593" y="1222248"/>
                </a:lnTo>
                <a:lnTo>
                  <a:pt x="51689" y="1226820"/>
                </a:lnTo>
                <a:lnTo>
                  <a:pt x="51689" y="1234440"/>
                </a:lnTo>
                <a:lnTo>
                  <a:pt x="52832" y="1215009"/>
                </a:lnTo>
                <a:close/>
              </a:path>
              <a:path w="76200" h="3215640">
                <a:moveTo>
                  <a:pt x="51689" y="1895856"/>
                </a:moveTo>
                <a:lnTo>
                  <a:pt x="51689" y="1889760"/>
                </a:lnTo>
                <a:lnTo>
                  <a:pt x="45593" y="1883664"/>
                </a:lnTo>
                <a:lnTo>
                  <a:pt x="33401" y="1883664"/>
                </a:lnTo>
                <a:lnTo>
                  <a:pt x="28829" y="1889760"/>
                </a:lnTo>
                <a:lnTo>
                  <a:pt x="28829" y="1895856"/>
                </a:lnTo>
                <a:lnTo>
                  <a:pt x="51689" y="1895856"/>
                </a:lnTo>
                <a:close/>
              </a:path>
              <a:path w="76200" h="3215640">
                <a:moveTo>
                  <a:pt x="51689" y="1895856"/>
                </a:moveTo>
                <a:lnTo>
                  <a:pt x="28829" y="1895856"/>
                </a:lnTo>
                <a:lnTo>
                  <a:pt x="28829" y="1897380"/>
                </a:lnTo>
                <a:lnTo>
                  <a:pt x="51689" y="1895856"/>
                </a:lnTo>
                <a:close/>
              </a:path>
              <a:path w="76200" h="3215640">
                <a:moveTo>
                  <a:pt x="52896" y="1920002"/>
                </a:moveTo>
                <a:lnTo>
                  <a:pt x="51689" y="1895856"/>
                </a:lnTo>
                <a:lnTo>
                  <a:pt x="28829" y="1897380"/>
                </a:lnTo>
                <a:lnTo>
                  <a:pt x="28829" y="1901952"/>
                </a:lnTo>
                <a:lnTo>
                  <a:pt x="33401" y="1908048"/>
                </a:lnTo>
                <a:lnTo>
                  <a:pt x="45593" y="1908048"/>
                </a:lnTo>
                <a:lnTo>
                  <a:pt x="51689" y="1901952"/>
                </a:lnTo>
                <a:lnTo>
                  <a:pt x="51689" y="1919097"/>
                </a:lnTo>
                <a:lnTo>
                  <a:pt x="52896" y="1920002"/>
                </a:lnTo>
                <a:close/>
              </a:path>
              <a:path w="76200" h="3215640">
                <a:moveTo>
                  <a:pt x="51689" y="1919097"/>
                </a:moveTo>
                <a:lnTo>
                  <a:pt x="51689" y="1901952"/>
                </a:lnTo>
                <a:lnTo>
                  <a:pt x="45593" y="1908048"/>
                </a:lnTo>
                <a:lnTo>
                  <a:pt x="33401" y="1908048"/>
                </a:lnTo>
                <a:lnTo>
                  <a:pt x="28829" y="1901952"/>
                </a:lnTo>
                <a:lnTo>
                  <a:pt x="28829" y="1920240"/>
                </a:lnTo>
                <a:lnTo>
                  <a:pt x="34925" y="1915668"/>
                </a:lnTo>
                <a:lnTo>
                  <a:pt x="47117" y="1915668"/>
                </a:lnTo>
                <a:lnTo>
                  <a:pt x="51689" y="1919097"/>
                </a:lnTo>
                <a:close/>
              </a:path>
              <a:path w="76200" h="3215640">
                <a:moveTo>
                  <a:pt x="53213" y="1926336"/>
                </a:moveTo>
                <a:lnTo>
                  <a:pt x="52896" y="1920002"/>
                </a:lnTo>
                <a:lnTo>
                  <a:pt x="47117" y="1915668"/>
                </a:lnTo>
                <a:lnTo>
                  <a:pt x="34925" y="1915668"/>
                </a:lnTo>
                <a:lnTo>
                  <a:pt x="28829" y="1920240"/>
                </a:lnTo>
                <a:lnTo>
                  <a:pt x="28829" y="1927860"/>
                </a:lnTo>
                <a:lnTo>
                  <a:pt x="53213" y="1926336"/>
                </a:lnTo>
                <a:close/>
              </a:path>
              <a:path w="76200" h="3215640">
                <a:moveTo>
                  <a:pt x="53213" y="1933956"/>
                </a:moveTo>
                <a:lnTo>
                  <a:pt x="53213" y="1926336"/>
                </a:lnTo>
                <a:lnTo>
                  <a:pt x="28829" y="1927860"/>
                </a:lnTo>
                <a:lnTo>
                  <a:pt x="29130" y="1934182"/>
                </a:lnTo>
                <a:lnTo>
                  <a:pt x="34925" y="1938528"/>
                </a:lnTo>
                <a:lnTo>
                  <a:pt x="47117" y="1938528"/>
                </a:lnTo>
                <a:lnTo>
                  <a:pt x="53213" y="1933956"/>
                </a:lnTo>
                <a:close/>
              </a:path>
              <a:path w="76200" h="3215640">
                <a:moveTo>
                  <a:pt x="29130" y="1934182"/>
                </a:moveTo>
                <a:lnTo>
                  <a:pt x="28829" y="1927860"/>
                </a:lnTo>
                <a:lnTo>
                  <a:pt x="28829" y="1933956"/>
                </a:lnTo>
                <a:lnTo>
                  <a:pt x="29130" y="1934182"/>
                </a:lnTo>
                <a:close/>
              </a:path>
              <a:path w="76200" h="3215640">
                <a:moveTo>
                  <a:pt x="29022" y="2590542"/>
                </a:moveTo>
                <a:lnTo>
                  <a:pt x="28829" y="2590800"/>
                </a:lnTo>
                <a:lnTo>
                  <a:pt x="28829" y="2595372"/>
                </a:lnTo>
                <a:lnTo>
                  <a:pt x="29022" y="2590542"/>
                </a:lnTo>
                <a:close/>
              </a:path>
              <a:path w="76200" h="3215640">
                <a:moveTo>
                  <a:pt x="51689" y="2596896"/>
                </a:moveTo>
                <a:lnTo>
                  <a:pt x="51689" y="2590800"/>
                </a:lnTo>
                <a:lnTo>
                  <a:pt x="45593" y="2584704"/>
                </a:lnTo>
                <a:lnTo>
                  <a:pt x="33401" y="2584704"/>
                </a:lnTo>
                <a:lnTo>
                  <a:pt x="29022" y="2590542"/>
                </a:lnTo>
                <a:lnTo>
                  <a:pt x="28829" y="2595372"/>
                </a:lnTo>
                <a:lnTo>
                  <a:pt x="51689" y="2596896"/>
                </a:lnTo>
                <a:close/>
              </a:path>
              <a:path w="76200" h="3215640">
                <a:moveTo>
                  <a:pt x="51201" y="2603480"/>
                </a:moveTo>
                <a:lnTo>
                  <a:pt x="45593" y="2609088"/>
                </a:lnTo>
                <a:lnTo>
                  <a:pt x="33401" y="2609088"/>
                </a:lnTo>
                <a:lnTo>
                  <a:pt x="28829" y="2602992"/>
                </a:lnTo>
                <a:lnTo>
                  <a:pt x="28829" y="2627376"/>
                </a:lnTo>
                <a:lnTo>
                  <a:pt x="31877" y="2624328"/>
                </a:lnTo>
                <a:lnTo>
                  <a:pt x="44069" y="2624328"/>
                </a:lnTo>
                <a:lnTo>
                  <a:pt x="48641" y="2630424"/>
                </a:lnTo>
                <a:lnTo>
                  <a:pt x="48641" y="2638044"/>
                </a:lnTo>
                <a:lnTo>
                  <a:pt x="51201" y="2603480"/>
                </a:lnTo>
                <a:close/>
              </a:path>
              <a:path w="76200" h="3215640">
                <a:moveTo>
                  <a:pt x="53213" y="2558796"/>
                </a:moveTo>
                <a:lnTo>
                  <a:pt x="30353" y="2557272"/>
                </a:lnTo>
                <a:lnTo>
                  <a:pt x="29022" y="2590542"/>
                </a:lnTo>
                <a:lnTo>
                  <a:pt x="30353" y="2588768"/>
                </a:lnTo>
                <a:lnTo>
                  <a:pt x="30353" y="2563368"/>
                </a:lnTo>
                <a:lnTo>
                  <a:pt x="34925" y="2569464"/>
                </a:lnTo>
                <a:lnTo>
                  <a:pt x="47117" y="2569464"/>
                </a:lnTo>
                <a:lnTo>
                  <a:pt x="53022" y="2563558"/>
                </a:lnTo>
                <a:lnTo>
                  <a:pt x="53213" y="2558796"/>
                </a:lnTo>
                <a:close/>
              </a:path>
              <a:path w="76200" h="3215640">
                <a:moveTo>
                  <a:pt x="53213" y="1952244"/>
                </a:moveTo>
                <a:lnTo>
                  <a:pt x="53213" y="1933956"/>
                </a:lnTo>
                <a:lnTo>
                  <a:pt x="47117" y="1938528"/>
                </a:lnTo>
                <a:lnTo>
                  <a:pt x="34925" y="1938528"/>
                </a:lnTo>
                <a:lnTo>
                  <a:pt x="29130" y="1934182"/>
                </a:lnTo>
                <a:lnTo>
                  <a:pt x="30353" y="1959864"/>
                </a:lnTo>
                <a:lnTo>
                  <a:pt x="30353" y="1952244"/>
                </a:lnTo>
                <a:lnTo>
                  <a:pt x="34925" y="1947672"/>
                </a:lnTo>
                <a:lnTo>
                  <a:pt x="47117" y="1947672"/>
                </a:lnTo>
                <a:lnTo>
                  <a:pt x="53213" y="1952244"/>
                </a:lnTo>
                <a:close/>
              </a:path>
              <a:path w="76200" h="3215640">
                <a:moveTo>
                  <a:pt x="53213" y="931164"/>
                </a:moveTo>
                <a:lnTo>
                  <a:pt x="53213" y="923544"/>
                </a:lnTo>
                <a:lnTo>
                  <a:pt x="30353" y="923544"/>
                </a:lnTo>
                <a:lnTo>
                  <a:pt x="29383" y="935182"/>
                </a:lnTo>
                <a:lnTo>
                  <a:pt x="30353" y="934212"/>
                </a:lnTo>
                <a:lnTo>
                  <a:pt x="30353" y="931164"/>
                </a:lnTo>
                <a:lnTo>
                  <a:pt x="31877" y="932688"/>
                </a:lnTo>
                <a:lnTo>
                  <a:pt x="34925" y="929640"/>
                </a:lnTo>
                <a:lnTo>
                  <a:pt x="47117" y="929640"/>
                </a:lnTo>
                <a:lnTo>
                  <a:pt x="50600" y="933123"/>
                </a:lnTo>
                <a:lnTo>
                  <a:pt x="53213" y="931164"/>
                </a:lnTo>
                <a:close/>
              </a:path>
              <a:path w="76200" h="3215640">
                <a:moveTo>
                  <a:pt x="30353" y="3054096"/>
                </a:moveTo>
                <a:lnTo>
                  <a:pt x="30353" y="3048000"/>
                </a:lnTo>
                <a:lnTo>
                  <a:pt x="30087" y="3054361"/>
                </a:lnTo>
                <a:lnTo>
                  <a:pt x="30353" y="3054096"/>
                </a:lnTo>
                <a:close/>
              </a:path>
              <a:path w="76200" h="3215640">
                <a:moveTo>
                  <a:pt x="30810" y="674675"/>
                </a:moveTo>
                <a:lnTo>
                  <a:pt x="30353" y="675132"/>
                </a:lnTo>
                <a:lnTo>
                  <a:pt x="30353" y="679704"/>
                </a:lnTo>
                <a:lnTo>
                  <a:pt x="30810" y="674675"/>
                </a:lnTo>
                <a:close/>
              </a:path>
              <a:path w="76200" h="3215640">
                <a:moveTo>
                  <a:pt x="54737" y="681228"/>
                </a:moveTo>
                <a:lnTo>
                  <a:pt x="54737" y="675132"/>
                </a:lnTo>
                <a:lnTo>
                  <a:pt x="52529" y="672925"/>
                </a:lnTo>
                <a:lnTo>
                  <a:pt x="52342" y="672955"/>
                </a:lnTo>
                <a:lnTo>
                  <a:pt x="50165" y="675132"/>
                </a:lnTo>
                <a:lnTo>
                  <a:pt x="36449" y="675132"/>
                </a:lnTo>
                <a:lnTo>
                  <a:pt x="33401" y="672084"/>
                </a:lnTo>
                <a:lnTo>
                  <a:pt x="30810" y="674675"/>
                </a:lnTo>
                <a:lnTo>
                  <a:pt x="30353" y="679704"/>
                </a:lnTo>
                <a:lnTo>
                  <a:pt x="54737" y="681228"/>
                </a:lnTo>
                <a:close/>
              </a:path>
              <a:path w="76200" h="3215640">
                <a:moveTo>
                  <a:pt x="54737" y="681228"/>
                </a:moveTo>
                <a:lnTo>
                  <a:pt x="30353" y="679704"/>
                </a:lnTo>
                <a:lnTo>
                  <a:pt x="30353" y="681228"/>
                </a:lnTo>
                <a:lnTo>
                  <a:pt x="54737" y="681228"/>
                </a:lnTo>
                <a:close/>
              </a:path>
              <a:path w="76200" h="3215640">
                <a:moveTo>
                  <a:pt x="54737" y="687324"/>
                </a:moveTo>
                <a:lnTo>
                  <a:pt x="54737" y="681228"/>
                </a:lnTo>
                <a:lnTo>
                  <a:pt x="30353" y="681228"/>
                </a:lnTo>
                <a:lnTo>
                  <a:pt x="30353" y="687324"/>
                </a:lnTo>
                <a:lnTo>
                  <a:pt x="32062" y="689033"/>
                </a:lnTo>
                <a:lnTo>
                  <a:pt x="36449" y="685800"/>
                </a:lnTo>
                <a:lnTo>
                  <a:pt x="48641" y="685800"/>
                </a:lnTo>
                <a:lnTo>
                  <a:pt x="52832" y="688943"/>
                </a:lnTo>
                <a:lnTo>
                  <a:pt x="53022" y="689038"/>
                </a:lnTo>
                <a:lnTo>
                  <a:pt x="54737" y="687324"/>
                </a:lnTo>
                <a:close/>
              </a:path>
              <a:path w="76200" h="3215640">
                <a:moveTo>
                  <a:pt x="32094" y="689066"/>
                </a:moveTo>
                <a:lnTo>
                  <a:pt x="30353" y="687324"/>
                </a:lnTo>
                <a:lnTo>
                  <a:pt x="30353" y="690372"/>
                </a:lnTo>
                <a:lnTo>
                  <a:pt x="32094" y="689066"/>
                </a:lnTo>
                <a:close/>
              </a:path>
              <a:path w="76200" h="3215640">
                <a:moveTo>
                  <a:pt x="54737" y="697992"/>
                </a:moveTo>
                <a:lnTo>
                  <a:pt x="54737" y="690372"/>
                </a:lnTo>
                <a:lnTo>
                  <a:pt x="53213" y="689229"/>
                </a:lnTo>
                <a:lnTo>
                  <a:pt x="52896" y="689165"/>
                </a:lnTo>
                <a:lnTo>
                  <a:pt x="48641" y="693420"/>
                </a:lnTo>
                <a:lnTo>
                  <a:pt x="36449" y="693420"/>
                </a:lnTo>
                <a:lnTo>
                  <a:pt x="32109" y="689080"/>
                </a:lnTo>
                <a:lnTo>
                  <a:pt x="30353" y="690372"/>
                </a:lnTo>
                <a:lnTo>
                  <a:pt x="30353" y="697992"/>
                </a:lnTo>
                <a:lnTo>
                  <a:pt x="54737" y="697992"/>
                </a:lnTo>
                <a:close/>
              </a:path>
              <a:path w="76200" h="3215640">
                <a:moveTo>
                  <a:pt x="54737" y="704088"/>
                </a:moveTo>
                <a:lnTo>
                  <a:pt x="54737" y="697992"/>
                </a:lnTo>
                <a:lnTo>
                  <a:pt x="30353" y="697992"/>
                </a:lnTo>
                <a:lnTo>
                  <a:pt x="30353" y="704088"/>
                </a:lnTo>
                <a:lnTo>
                  <a:pt x="32312" y="705557"/>
                </a:lnTo>
                <a:lnTo>
                  <a:pt x="36449" y="702564"/>
                </a:lnTo>
                <a:lnTo>
                  <a:pt x="48641" y="702564"/>
                </a:lnTo>
                <a:lnTo>
                  <a:pt x="52529" y="705480"/>
                </a:lnTo>
                <a:lnTo>
                  <a:pt x="53022" y="705374"/>
                </a:lnTo>
                <a:lnTo>
                  <a:pt x="54737" y="704088"/>
                </a:lnTo>
                <a:close/>
              </a:path>
              <a:path w="76200" h="3215640">
                <a:moveTo>
                  <a:pt x="32385" y="705612"/>
                </a:moveTo>
                <a:lnTo>
                  <a:pt x="30353" y="704088"/>
                </a:lnTo>
                <a:lnTo>
                  <a:pt x="30353" y="707136"/>
                </a:lnTo>
                <a:lnTo>
                  <a:pt x="32385" y="705612"/>
                </a:lnTo>
                <a:close/>
              </a:path>
              <a:path w="76200" h="3215640">
                <a:moveTo>
                  <a:pt x="54737" y="714756"/>
                </a:moveTo>
                <a:lnTo>
                  <a:pt x="54737" y="707136"/>
                </a:lnTo>
                <a:lnTo>
                  <a:pt x="52705" y="705612"/>
                </a:lnTo>
                <a:lnTo>
                  <a:pt x="48641" y="708660"/>
                </a:lnTo>
                <a:lnTo>
                  <a:pt x="36449" y="708660"/>
                </a:lnTo>
                <a:lnTo>
                  <a:pt x="32431" y="705647"/>
                </a:lnTo>
                <a:lnTo>
                  <a:pt x="30353" y="707136"/>
                </a:lnTo>
                <a:lnTo>
                  <a:pt x="30353" y="714756"/>
                </a:lnTo>
                <a:lnTo>
                  <a:pt x="54737" y="714756"/>
                </a:lnTo>
                <a:close/>
              </a:path>
              <a:path w="76200" h="3215640">
                <a:moveTo>
                  <a:pt x="54737" y="720852"/>
                </a:moveTo>
                <a:lnTo>
                  <a:pt x="54737" y="714756"/>
                </a:lnTo>
                <a:lnTo>
                  <a:pt x="30353" y="714756"/>
                </a:lnTo>
                <a:lnTo>
                  <a:pt x="30353" y="720852"/>
                </a:lnTo>
                <a:lnTo>
                  <a:pt x="32062" y="722134"/>
                </a:lnTo>
                <a:lnTo>
                  <a:pt x="36449" y="717804"/>
                </a:lnTo>
                <a:lnTo>
                  <a:pt x="48641" y="717804"/>
                </a:lnTo>
                <a:lnTo>
                  <a:pt x="52896" y="722059"/>
                </a:lnTo>
                <a:lnTo>
                  <a:pt x="54737" y="720852"/>
                </a:lnTo>
                <a:close/>
              </a:path>
              <a:path w="76200" h="3215640">
                <a:moveTo>
                  <a:pt x="32094" y="722158"/>
                </a:moveTo>
                <a:lnTo>
                  <a:pt x="30353" y="720852"/>
                </a:lnTo>
                <a:lnTo>
                  <a:pt x="30353" y="723900"/>
                </a:lnTo>
                <a:lnTo>
                  <a:pt x="32094" y="722158"/>
                </a:lnTo>
                <a:close/>
              </a:path>
              <a:path w="76200" h="3215640">
                <a:moveTo>
                  <a:pt x="54737" y="729996"/>
                </a:moveTo>
                <a:lnTo>
                  <a:pt x="54737" y="723900"/>
                </a:lnTo>
                <a:lnTo>
                  <a:pt x="53213" y="722376"/>
                </a:lnTo>
                <a:lnTo>
                  <a:pt x="52832" y="722281"/>
                </a:lnTo>
                <a:lnTo>
                  <a:pt x="48641" y="725424"/>
                </a:lnTo>
                <a:lnTo>
                  <a:pt x="36449" y="725424"/>
                </a:lnTo>
                <a:lnTo>
                  <a:pt x="32109" y="722169"/>
                </a:lnTo>
                <a:lnTo>
                  <a:pt x="30353" y="723900"/>
                </a:lnTo>
                <a:lnTo>
                  <a:pt x="30353" y="729996"/>
                </a:lnTo>
                <a:lnTo>
                  <a:pt x="54737" y="729996"/>
                </a:lnTo>
                <a:close/>
              </a:path>
              <a:path w="76200" h="3215640">
                <a:moveTo>
                  <a:pt x="54737" y="736092"/>
                </a:moveTo>
                <a:lnTo>
                  <a:pt x="54737" y="729996"/>
                </a:lnTo>
                <a:lnTo>
                  <a:pt x="30353" y="729996"/>
                </a:lnTo>
                <a:lnTo>
                  <a:pt x="30353" y="736092"/>
                </a:lnTo>
                <a:lnTo>
                  <a:pt x="31659" y="737398"/>
                </a:lnTo>
                <a:lnTo>
                  <a:pt x="34925" y="733044"/>
                </a:lnTo>
                <a:lnTo>
                  <a:pt x="48641" y="733044"/>
                </a:lnTo>
                <a:lnTo>
                  <a:pt x="53213" y="737616"/>
                </a:lnTo>
                <a:lnTo>
                  <a:pt x="54737" y="736092"/>
                </a:lnTo>
                <a:close/>
              </a:path>
              <a:path w="76200" h="3215640">
                <a:moveTo>
                  <a:pt x="31659" y="737398"/>
                </a:moveTo>
                <a:lnTo>
                  <a:pt x="30353" y="736092"/>
                </a:lnTo>
                <a:lnTo>
                  <a:pt x="30353" y="739140"/>
                </a:lnTo>
                <a:lnTo>
                  <a:pt x="31659" y="737398"/>
                </a:lnTo>
                <a:close/>
              </a:path>
              <a:path w="76200" h="3215640">
                <a:moveTo>
                  <a:pt x="54737" y="745236"/>
                </a:moveTo>
                <a:lnTo>
                  <a:pt x="54737" y="739140"/>
                </a:lnTo>
                <a:lnTo>
                  <a:pt x="53213" y="737616"/>
                </a:lnTo>
                <a:lnTo>
                  <a:pt x="48641" y="742188"/>
                </a:lnTo>
                <a:lnTo>
                  <a:pt x="36449" y="742188"/>
                </a:lnTo>
                <a:lnTo>
                  <a:pt x="31659" y="737398"/>
                </a:lnTo>
                <a:lnTo>
                  <a:pt x="30353" y="739140"/>
                </a:lnTo>
                <a:lnTo>
                  <a:pt x="30353" y="745236"/>
                </a:lnTo>
                <a:lnTo>
                  <a:pt x="54737" y="745236"/>
                </a:lnTo>
                <a:close/>
              </a:path>
              <a:path w="76200" h="3215640">
                <a:moveTo>
                  <a:pt x="54737" y="751332"/>
                </a:moveTo>
                <a:lnTo>
                  <a:pt x="54737" y="745236"/>
                </a:lnTo>
                <a:lnTo>
                  <a:pt x="30353" y="745236"/>
                </a:lnTo>
                <a:lnTo>
                  <a:pt x="30353" y="751332"/>
                </a:lnTo>
                <a:lnTo>
                  <a:pt x="31877" y="752856"/>
                </a:lnTo>
                <a:lnTo>
                  <a:pt x="34925" y="749808"/>
                </a:lnTo>
                <a:lnTo>
                  <a:pt x="48641" y="749808"/>
                </a:lnTo>
                <a:lnTo>
                  <a:pt x="52529" y="752724"/>
                </a:lnTo>
                <a:lnTo>
                  <a:pt x="53022" y="752618"/>
                </a:lnTo>
                <a:lnTo>
                  <a:pt x="54737" y="751332"/>
                </a:lnTo>
                <a:close/>
              </a:path>
              <a:path w="76200" h="3215640">
                <a:moveTo>
                  <a:pt x="31877" y="752856"/>
                </a:moveTo>
                <a:lnTo>
                  <a:pt x="30353" y="751332"/>
                </a:lnTo>
                <a:lnTo>
                  <a:pt x="30353" y="754380"/>
                </a:lnTo>
                <a:lnTo>
                  <a:pt x="31877" y="752856"/>
                </a:lnTo>
                <a:close/>
              </a:path>
              <a:path w="76200" h="3215640">
                <a:moveTo>
                  <a:pt x="54737" y="760476"/>
                </a:moveTo>
                <a:lnTo>
                  <a:pt x="54737" y="754380"/>
                </a:lnTo>
                <a:lnTo>
                  <a:pt x="52705" y="752856"/>
                </a:lnTo>
                <a:lnTo>
                  <a:pt x="48641" y="755904"/>
                </a:lnTo>
                <a:lnTo>
                  <a:pt x="34925" y="755904"/>
                </a:lnTo>
                <a:lnTo>
                  <a:pt x="31877" y="752856"/>
                </a:lnTo>
                <a:lnTo>
                  <a:pt x="30353" y="754380"/>
                </a:lnTo>
                <a:lnTo>
                  <a:pt x="30353" y="760476"/>
                </a:lnTo>
                <a:lnTo>
                  <a:pt x="54737" y="760476"/>
                </a:lnTo>
                <a:close/>
              </a:path>
              <a:path w="76200" h="3215640">
                <a:moveTo>
                  <a:pt x="54737" y="768096"/>
                </a:moveTo>
                <a:lnTo>
                  <a:pt x="54737" y="760476"/>
                </a:lnTo>
                <a:lnTo>
                  <a:pt x="30353" y="760476"/>
                </a:lnTo>
                <a:lnTo>
                  <a:pt x="30353" y="768096"/>
                </a:lnTo>
                <a:lnTo>
                  <a:pt x="31877" y="769620"/>
                </a:lnTo>
                <a:lnTo>
                  <a:pt x="34925" y="766572"/>
                </a:lnTo>
                <a:lnTo>
                  <a:pt x="48641" y="766572"/>
                </a:lnTo>
                <a:lnTo>
                  <a:pt x="52529" y="769488"/>
                </a:lnTo>
                <a:lnTo>
                  <a:pt x="53022" y="769382"/>
                </a:lnTo>
                <a:lnTo>
                  <a:pt x="54737" y="768096"/>
                </a:lnTo>
                <a:close/>
              </a:path>
              <a:path w="76200" h="3215640">
                <a:moveTo>
                  <a:pt x="31877" y="769620"/>
                </a:moveTo>
                <a:lnTo>
                  <a:pt x="30353" y="768096"/>
                </a:lnTo>
                <a:lnTo>
                  <a:pt x="30353" y="771144"/>
                </a:lnTo>
                <a:lnTo>
                  <a:pt x="31877" y="769620"/>
                </a:lnTo>
                <a:close/>
              </a:path>
              <a:path w="76200" h="3215640">
                <a:moveTo>
                  <a:pt x="54737" y="777240"/>
                </a:moveTo>
                <a:lnTo>
                  <a:pt x="54737" y="771144"/>
                </a:lnTo>
                <a:lnTo>
                  <a:pt x="52705" y="769620"/>
                </a:lnTo>
                <a:lnTo>
                  <a:pt x="48641" y="772668"/>
                </a:lnTo>
                <a:lnTo>
                  <a:pt x="34925" y="772668"/>
                </a:lnTo>
                <a:lnTo>
                  <a:pt x="31877" y="769620"/>
                </a:lnTo>
                <a:lnTo>
                  <a:pt x="30353" y="771144"/>
                </a:lnTo>
                <a:lnTo>
                  <a:pt x="30353" y="777240"/>
                </a:lnTo>
                <a:lnTo>
                  <a:pt x="54737" y="777240"/>
                </a:lnTo>
                <a:close/>
              </a:path>
              <a:path w="76200" h="3215640">
                <a:moveTo>
                  <a:pt x="54737" y="783336"/>
                </a:moveTo>
                <a:lnTo>
                  <a:pt x="54737" y="777240"/>
                </a:lnTo>
                <a:lnTo>
                  <a:pt x="30353" y="777240"/>
                </a:lnTo>
                <a:lnTo>
                  <a:pt x="30353" y="783336"/>
                </a:lnTo>
                <a:lnTo>
                  <a:pt x="32639" y="786384"/>
                </a:lnTo>
                <a:lnTo>
                  <a:pt x="34925" y="783336"/>
                </a:lnTo>
                <a:lnTo>
                  <a:pt x="48641" y="783336"/>
                </a:lnTo>
                <a:lnTo>
                  <a:pt x="51689" y="786384"/>
                </a:lnTo>
                <a:lnTo>
                  <a:pt x="54737" y="783336"/>
                </a:lnTo>
                <a:close/>
              </a:path>
              <a:path w="76200" h="3215640">
                <a:moveTo>
                  <a:pt x="32639" y="786384"/>
                </a:moveTo>
                <a:lnTo>
                  <a:pt x="30353" y="783336"/>
                </a:lnTo>
                <a:lnTo>
                  <a:pt x="30353" y="789432"/>
                </a:lnTo>
                <a:lnTo>
                  <a:pt x="32639" y="786384"/>
                </a:lnTo>
                <a:close/>
              </a:path>
              <a:path w="76200" h="3215640">
                <a:moveTo>
                  <a:pt x="54737" y="795528"/>
                </a:moveTo>
                <a:lnTo>
                  <a:pt x="54737" y="789432"/>
                </a:lnTo>
                <a:lnTo>
                  <a:pt x="51689" y="786384"/>
                </a:lnTo>
                <a:lnTo>
                  <a:pt x="48641" y="789432"/>
                </a:lnTo>
                <a:lnTo>
                  <a:pt x="34925" y="789432"/>
                </a:lnTo>
                <a:lnTo>
                  <a:pt x="32639" y="786384"/>
                </a:lnTo>
                <a:lnTo>
                  <a:pt x="30353" y="789432"/>
                </a:lnTo>
                <a:lnTo>
                  <a:pt x="30353" y="795528"/>
                </a:lnTo>
                <a:lnTo>
                  <a:pt x="54737" y="795528"/>
                </a:lnTo>
                <a:close/>
              </a:path>
              <a:path w="76200" h="3215640">
                <a:moveTo>
                  <a:pt x="54737" y="795528"/>
                </a:moveTo>
                <a:lnTo>
                  <a:pt x="30353" y="795528"/>
                </a:lnTo>
                <a:lnTo>
                  <a:pt x="30353" y="801624"/>
                </a:lnTo>
                <a:lnTo>
                  <a:pt x="32109" y="803380"/>
                </a:lnTo>
                <a:lnTo>
                  <a:pt x="32431" y="803425"/>
                </a:lnTo>
                <a:lnTo>
                  <a:pt x="34925" y="800100"/>
                </a:lnTo>
                <a:lnTo>
                  <a:pt x="47117" y="800100"/>
                </a:lnTo>
                <a:lnTo>
                  <a:pt x="51181" y="804164"/>
                </a:lnTo>
                <a:lnTo>
                  <a:pt x="51312" y="804192"/>
                </a:lnTo>
                <a:lnTo>
                  <a:pt x="54195" y="802030"/>
                </a:lnTo>
                <a:lnTo>
                  <a:pt x="54737" y="795528"/>
                </a:lnTo>
                <a:close/>
              </a:path>
              <a:path w="76200" h="3215640">
                <a:moveTo>
                  <a:pt x="32312" y="803583"/>
                </a:moveTo>
                <a:lnTo>
                  <a:pt x="30353" y="801624"/>
                </a:lnTo>
                <a:lnTo>
                  <a:pt x="30353" y="806196"/>
                </a:lnTo>
                <a:lnTo>
                  <a:pt x="32312" y="803583"/>
                </a:lnTo>
                <a:close/>
              </a:path>
              <a:path w="76200" h="3215640">
                <a:moveTo>
                  <a:pt x="53213" y="812292"/>
                </a:moveTo>
                <a:lnTo>
                  <a:pt x="53213" y="806196"/>
                </a:lnTo>
                <a:lnTo>
                  <a:pt x="51312" y="804296"/>
                </a:lnTo>
                <a:lnTo>
                  <a:pt x="51181" y="804291"/>
                </a:lnTo>
                <a:lnTo>
                  <a:pt x="48641" y="806196"/>
                </a:lnTo>
                <a:lnTo>
                  <a:pt x="34925" y="806196"/>
                </a:lnTo>
                <a:lnTo>
                  <a:pt x="32312" y="803583"/>
                </a:lnTo>
                <a:lnTo>
                  <a:pt x="30353" y="806196"/>
                </a:lnTo>
                <a:lnTo>
                  <a:pt x="30353" y="812292"/>
                </a:lnTo>
                <a:lnTo>
                  <a:pt x="53213" y="812292"/>
                </a:lnTo>
                <a:close/>
              </a:path>
              <a:path w="76200" h="3215640">
                <a:moveTo>
                  <a:pt x="53213" y="813816"/>
                </a:moveTo>
                <a:lnTo>
                  <a:pt x="53213" y="812292"/>
                </a:lnTo>
                <a:lnTo>
                  <a:pt x="30353" y="812292"/>
                </a:lnTo>
                <a:lnTo>
                  <a:pt x="53213" y="813816"/>
                </a:lnTo>
                <a:close/>
              </a:path>
              <a:path w="76200" h="3215640">
                <a:moveTo>
                  <a:pt x="53213" y="819912"/>
                </a:moveTo>
                <a:lnTo>
                  <a:pt x="53213" y="813816"/>
                </a:lnTo>
                <a:lnTo>
                  <a:pt x="30353" y="812292"/>
                </a:lnTo>
                <a:lnTo>
                  <a:pt x="30353" y="819912"/>
                </a:lnTo>
                <a:lnTo>
                  <a:pt x="31877" y="821436"/>
                </a:lnTo>
                <a:lnTo>
                  <a:pt x="34925" y="818388"/>
                </a:lnTo>
                <a:lnTo>
                  <a:pt x="47117" y="818388"/>
                </a:lnTo>
                <a:lnTo>
                  <a:pt x="51181" y="821436"/>
                </a:lnTo>
                <a:lnTo>
                  <a:pt x="53213" y="819912"/>
                </a:lnTo>
                <a:close/>
              </a:path>
              <a:path w="76200" h="3215640">
                <a:moveTo>
                  <a:pt x="31877" y="821436"/>
                </a:moveTo>
                <a:lnTo>
                  <a:pt x="30353" y="819912"/>
                </a:lnTo>
                <a:lnTo>
                  <a:pt x="30353" y="822960"/>
                </a:lnTo>
                <a:lnTo>
                  <a:pt x="31877" y="821436"/>
                </a:lnTo>
                <a:close/>
              </a:path>
              <a:path w="76200" h="3215640">
                <a:moveTo>
                  <a:pt x="53213" y="830580"/>
                </a:moveTo>
                <a:lnTo>
                  <a:pt x="53213" y="822960"/>
                </a:lnTo>
                <a:lnTo>
                  <a:pt x="51181" y="821436"/>
                </a:lnTo>
                <a:lnTo>
                  <a:pt x="47117" y="824484"/>
                </a:lnTo>
                <a:lnTo>
                  <a:pt x="34925" y="824484"/>
                </a:lnTo>
                <a:lnTo>
                  <a:pt x="31877" y="821436"/>
                </a:lnTo>
                <a:lnTo>
                  <a:pt x="30353" y="822960"/>
                </a:lnTo>
                <a:lnTo>
                  <a:pt x="30353" y="830580"/>
                </a:lnTo>
                <a:lnTo>
                  <a:pt x="53213" y="830580"/>
                </a:lnTo>
                <a:close/>
              </a:path>
              <a:path w="76200" h="3215640">
                <a:moveTo>
                  <a:pt x="53213" y="836676"/>
                </a:moveTo>
                <a:lnTo>
                  <a:pt x="53213" y="830580"/>
                </a:lnTo>
                <a:lnTo>
                  <a:pt x="30353" y="830580"/>
                </a:lnTo>
                <a:lnTo>
                  <a:pt x="30353" y="836676"/>
                </a:lnTo>
                <a:lnTo>
                  <a:pt x="32312" y="839288"/>
                </a:lnTo>
                <a:lnTo>
                  <a:pt x="34925" y="836676"/>
                </a:lnTo>
                <a:lnTo>
                  <a:pt x="47117" y="836676"/>
                </a:lnTo>
                <a:lnTo>
                  <a:pt x="50600" y="839288"/>
                </a:lnTo>
                <a:lnTo>
                  <a:pt x="53213" y="836676"/>
                </a:lnTo>
                <a:close/>
              </a:path>
              <a:path w="76200" h="3215640">
                <a:moveTo>
                  <a:pt x="32312" y="839288"/>
                </a:moveTo>
                <a:lnTo>
                  <a:pt x="30353" y="836676"/>
                </a:lnTo>
                <a:lnTo>
                  <a:pt x="30353" y="841248"/>
                </a:lnTo>
                <a:lnTo>
                  <a:pt x="32312" y="839288"/>
                </a:lnTo>
                <a:close/>
              </a:path>
              <a:path w="76200" h="3215640">
                <a:moveTo>
                  <a:pt x="53213" y="847344"/>
                </a:moveTo>
                <a:lnTo>
                  <a:pt x="53213" y="841248"/>
                </a:lnTo>
                <a:lnTo>
                  <a:pt x="50600" y="839288"/>
                </a:lnTo>
                <a:lnTo>
                  <a:pt x="47117" y="842772"/>
                </a:lnTo>
                <a:lnTo>
                  <a:pt x="34925" y="842772"/>
                </a:lnTo>
                <a:lnTo>
                  <a:pt x="32312" y="839288"/>
                </a:lnTo>
                <a:lnTo>
                  <a:pt x="30353" y="841248"/>
                </a:lnTo>
                <a:lnTo>
                  <a:pt x="30353" y="847344"/>
                </a:lnTo>
                <a:lnTo>
                  <a:pt x="53213" y="847344"/>
                </a:lnTo>
                <a:close/>
              </a:path>
              <a:path w="76200" h="3215640">
                <a:moveTo>
                  <a:pt x="53213" y="853440"/>
                </a:moveTo>
                <a:lnTo>
                  <a:pt x="53213" y="847344"/>
                </a:lnTo>
                <a:lnTo>
                  <a:pt x="30353" y="847344"/>
                </a:lnTo>
                <a:lnTo>
                  <a:pt x="30353" y="853440"/>
                </a:lnTo>
                <a:lnTo>
                  <a:pt x="32639" y="856488"/>
                </a:lnTo>
                <a:lnTo>
                  <a:pt x="34925" y="853440"/>
                </a:lnTo>
                <a:lnTo>
                  <a:pt x="47117" y="853440"/>
                </a:lnTo>
                <a:lnTo>
                  <a:pt x="50165" y="856488"/>
                </a:lnTo>
                <a:lnTo>
                  <a:pt x="53213" y="853440"/>
                </a:lnTo>
                <a:close/>
              </a:path>
              <a:path w="76200" h="3215640">
                <a:moveTo>
                  <a:pt x="32639" y="856488"/>
                </a:moveTo>
                <a:lnTo>
                  <a:pt x="30353" y="853440"/>
                </a:lnTo>
                <a:lnTo>
                  <a:pt x="30353" y="859536"/>
                </a:lnTo>
                <a:lnTo>
                  <a:pt x="32639" y="856488"/>
                </a:lnTo>
                <a:close/>
              </a:path>
              <a:path w="76200" h="3215640">
                <a:moveTo>
                  <a:pt x="53213" y="865632"/>
                </a:moveTo>
                <a:lnTo>
                  <a:pt x="53213" y="859536"/>
                </a:lnTo>
                <a:lnTo>
                  <a:pt x="50165" y="856488"/>
                </a:lnTo>
                <a:lnTo>
                  <a:pt x="47117" y="859536"/>
                </a:lnTo>
                <a:lnTo>
                  <a:pt x="34925" y="859536"/>
                </a:lnTo>
                <a:lnTo>
                  <a:pt x="32639" y="856488"/>
                </a:lnTo>
                <a:lnTo>
                  <a:pt x="30353" y="859536"/>
                </a:lnTo>
                <a:lnTo>
                  <a:pt x="30353" y="865632"/>
                </a:lnTo>
                <a:lnTo>
                  <a:pt x="53213" y="865632"/>
                </a:lnTo>
                <a:close/>
              </a:path>
              <a:path w="76200" h="3215640">
                <a:moveTo>
                  <a:pt x="53213" y="867156"/>
                </a:moveTo>
                <a:lnTo>
                  <a:pt x="53213" y="865632"/>
                </a:lnTo>
                <a:lnTo>
                  <a:pt x="30353" y="865632"/>
                </a:lnTo>
                <a:lnTo>
                  <a:pt x="53213" y="867156"/>
                </a:lnTo>
                <a:close/>
              </a:path>
              <a:path w="76200" h="3215640">
                <a:moveTo>
                  <a:pt x="53213" y="873252"/>
                </a:moveTo>
                <a:lnTo>
                  <a:pt x="53213" y="867156"/>
                </a:lnTo>
                <a:lnTo>
                  <a:pt x="30353" y="865632"/>
                </a:lnTo>
                <a:lnTo>
                  <a:pt x="30353" y="873252"/>
                </a:lnTo>
                <a:lnTo>
                  <a:pt x="32965" y="875864"/>
                </a:lnTo>
                <a:lnTo>
                  <a:pt x="34925" y="873252"/>
                </a:lnTo>
                <a:lnTo>
                  <a:pt x="47117" y="873252"/>
                </a:lnTo>
                <a:lnTo>
                  <a:pt x="49729" y="875864"/>
                </a:lnTo>
                <a:lnTo>
                  <a:pt x="53213" y="873252"/>
                </a:lnTo>
                <a:close/>
              </a:path>
              <a:path w="76200" h="3215640">
                <a:moveTo>
                  <a:pt x="32965" y="875864"/>
                </a:moveTo>
                <a:lnTo>
                  <a:pt x="30353" y="873252"/>
                </a:lnTo>
                <a:lnTo>
                  <a:pt x="30353" y="879348"/>
                </a:lnTo>
                <a:lnTo>
                  <a:pt x="32965" y="875864"/>
                </a:lnTo>
                <a:close/>
              </a:path>
              <a:path w="76200" h="3215640">
                <a:moveTo>
                  <a:pt x="53213" y="885444"/>
                </a:moveTo>
                <a:lnTo>
                  <a:pt x="53213" y="879348"/>
                </a:lnTo>
                <a:lnTo>
                  <a:pt x="49729" y="875864"/>
                </a:lnTo>
                <a:lnTo>
                  <a:pt x="47117" y="877824"/>
                </a:lnTo>
                <a:lnTo>
                  <a:pt x="34925" y="877824"/>
                </a:lnTo>
                <a:lnTo>
                  <a:pt x="32965" y="875864"/>
                </a:lnTo>
                <a:lnTo>
                  <a:pt x="30353" y="879348"/>
                </a:lnTo>
                <a:lnTo>
                  <a:pt x="30353" y="885444"/>
                </a:lnTo>
                <a:lnTo>
                  <a:pt x="53213" y="885444"/>
                </a:lnTo>
                <a:close/>
              </a:path>
              <a:path w="76200" h="3215640">
                <a:moveTo>
                  <a:pt x="53213" y="893064"/>
                </a:moveTo>
                <a:lnTo>
                  <a:pt x="53213" y="885444"/>
                </a:lnTo>
                <a:lnTo>
                  <a:pt x="30353" y="885444"/>
                </a:lnTo>
                <a:lnTo>
                  <a:pt x="30353" y="893064"/>
                </a:lnTo>
                <a:lnTo>
                  <a:pt x="32639" y="895350"/>
                </a:lnTo>
                <a:lnTo>
                  <a:pt x="34925" y="893064"/>
                </a:lnTo>
                <a:lnTo>
                  <a:pt x="47117" y="893064"/>
                </a:lnTo>
                <a:lnTo>
                  <a:pt x="50165" y="895350"/>
                </a:lnTo>
                <a:lnTo>
                  <a:pt x="53213" y="893064"/>
                </a:lnTo>
                <a:close/>
              </a:path>
              <a:path w="76200" h="3215640">
                <a:moveTo>
                  <a:pt x="32639" y="895350"/>
                </a:moveTo>
                <a:lnTo>
                  <a:pt x="30353" y="893064"/>
                </a:lnTo>
                <a:lnTo>
                  <a:pt x="30353" y="897636"/>
                </a:lnTo>
                <a:lnTo>
                  <a:pt x="32639" y="895350"/>
                </a:lnTo>
                <a:close/>
              </a:path>
              <a:path w="76200" h="3215640">
                <a:moveTo>
                  <a:pt x="53213" y="903732"/>
                </a:moveTo>
                <a:lnTo>
                  <a:pt x="53213" y="897636"/>
                </a:lnTo>
                <a:lnTo>
                  <a:pt x="50165" y="895350"/>
                </a:lnTo>
                <a:lnTo>
                  <a:pt x="47117" y="897636"/>
                </a:lnTo>
                <a:lnTo>
                  <a:pt x="34925" y="897636"/>
                </a:lnTo>
                <a:lnTo>
                  <a:pt x="32639" y="895350"/>
                </a:lnTo>
                <a:lnTo>
                  <a:pt x="30353" y="897636"/>
                </a:lnTo>
                <a:lnTo>
                  <a:pt x="30353" y="903732"/>
                </a:lnTo>
                <a:lnTo>
                  <a:pt x="53213" y="903732"/>
                </a:lnTo>
                <a:close/>
              </a:path>
              <a:path w="76200" h="3215640">
                <a:moveTo>
                  <a:pt x="53213" y="911352"/>
                </a:moveTo>
                <a:lnTo>
                  <a:pt x="53213" y="903732"/>
                </a:lnTo>
                <a:lnTo>
                  <a:pt x="30353" y="903732"/>
                </a:lnTo>
                <a:lnTo>
                  <a:pt x="30353" y="911352"/>
                </a:lnTo>
                <a:lnTo>
                  <a:pt x="33401" y="914400"/>
                </a:lnTo>
                <a:lnTo>
                  <a:pt x="34925" y="912876"/>
                </a:lnTo>
                <a:lnTo>
                  <a:pt x="47117" y="912876"/>
                </a:lnTo>
                <a:lnTo>
                  <a:pt x="49149" y="914400"/>
                </a:lnTo>
                <a:lnTo>
                  <a:pt x="53213" y="911352"/>
                </a:lnTo>
                <a:close/>
              </a:path>
              <a:path w="76200" h="3215640">
                <a:moveTo>
                  <a:pt x="33401" y="914400"/>
                </a:moveTo>
                <a:lnTo>
                  <a:pt x="30353" y="911352"/>
                </a:lnTo>
                <a:lnTo>
                  <a:pt x="30353" y="917448"/>
                </a:lnTo>
                <a:lnTo>
                  <a:pt x="33401" y="914400"/>
                </a:lnTo>
                <a:close/>
              </a:path>
              <a:path w="76200" h="3215640">
                <a:moveTo>
                  <a:pt x="53213" y="923544"/>
                </a:moveTo>
                <a:lnTo>
                  <a:pt x="53213" y="917448"/>
                </a:lnTo>
                <a:lnTo>
                  <a:pt x="49149" y="914400"/>
                </a:lnTo>
                <a:lnTo>
                  <a:pt x="47117" y="915924"/>
                </a:lnTo>
                <a:lnTo>
                  <a:pt x="34925" y="915924"/>
                </a:lnTo>
                <a:lnTo>
                  <a:pt x="33401" y="914400"/>
                </a:lnTo>
                <a:lnTo>
                  <a:pt x="30353" y="917448"/>
                </a:lnTo>
                <a:lnTo>
                  <a:pt x="30353" y="923544"/>
                </a:lnTo>
                <a:lnTo>
                  <a:pt x="53213" y="923544"/>
                </a:lnTo>
                <a:close/>
              </a:path>
              <a:path w="76200" h="3215640">
                <a:moveTo>
                  <a:pt x="31877" y="932688"/>
                </a:moveTo>
                <a:lnTo>
                  <a:pt x="30353" y="931164"/>
                </a:lnTo>
                <a:lnTo>
                  <a:pt x="30353" y="934212"/>
                </a:lnTo>
                <a:lnTo>
                  <a:pt x="31877" y="932688"/>
                </a:lnTo>
                <a:close/>
              </a:path>
              <a:path w="76200" h="3215640">
                <a:moveTo>
                  <a:pt x="53213" y="1958340"/>
                </a:moveTo>
                <a:lnTo>
                  <a:pt x="53213" y="1952244"/>
                </a:lnTo>
                <a:lnTo>
                  <a:pt x="47117" y="1947672"/>
                </a:lnTo>
                <a:lnTo>
                  <a:pt x="34925" y="1947672"/>
                </a:lnTo>
                <a:lnTo>
                  <a:pt x="30353" y="1952244"/>
                </a:lnTo>
                <a:lnTo>
                  <a:pt x="30353" y="1959864"/>
                </a:lnTo>
                <a:lnTo>
                  <a:pt x="53213" y="1958340"/>
                </a:lnTo>
                <a:close/>
              </a:path>
              <a:path w="76200" h="3215640">
                <a:moveTo>
                  <a:pt x="53213" y="1965960"/>
                </a:moveTo>
                <a:lnTo>
                  <a:pt x="53213" y="1958340"/>
                </a:lnTo>
                <a:lnTo>
                  <a:pt x="30353" y="1959864"/>
                </a:lnTo>
                <a:lnTo>
                  <a:pt x="30353" y="1965960"/>
                </a:lnTo>
                <a:lnTo>
                  <a:pt x="34925" y="1970532"/>
                </a:lnTo>
                <a:lnTo>
                  <a:pt x="47117" y="1970532"/>
                </a:lnTo>
                <a:lnTo>
                  <a:pt x="53213" y="1965960"/>
                </a:lnTo>
                <a:close/>
              </a:path>
              <a:path w="76200" h="3215640">
                <a:moveTo>
                  <a:pt x="53213" y="1985772"/>
                </a:moveTo>
                <a:lnTo>
                  <a:pt x="53213" y="1965960"/>
                </a:lnTo>
                <a:lnTo>
                  <a:pt x="47117" y="1970532"/>
                </a:lnTo>
                <a:lnTo>
                  <a:pt x="34925" y="1970532"/>
                </a:lnTo>
                <a:lnTo>
                  <a:pt x="30353" y="1965960"/>
                </a:lnTo>
                <a:lnTo>
                  <a:pt x="30353" y="1985772"/>
                </a:lnTo>
                <a:lnTo>
                  <a:pt x="34925" y="1979676"/>
                </a:lnTo>
                <a:lnTo>
                  <a:pt x="48641" y="1979676"/>
                </a:lnTo>
                <a:lnTo>
                  <a:pt x="53213" y="1985772"/>
                </a:lnTo>
                <a:close/>
              </a:path>
              <a:path w="76200" h="3215640">
                <a:moveTo>
                  <a:pt x="53213" y="1991868"/>
                </a:moveTo>
                <a:lnTo>
                  <a:pt x="53213" y="1985772"/>
                </a:lnTo>
                <a:lnTo>
                  <a:pt x="48641" y="1979676"/>
                </a:lnTo>
                <a:lnTo>
                  <a:pt x="34925" y="1979676"/>
                </a:lnTo>
                <a:lnTo>
                  <a:pt x="30353" y="1985772"/>
                </a:lnTo>
                <a:lnTo>
                  <a:pt x="30353" y="1991868"/>
                </a:lnTo>
                <a:lnTo>
                  <a:pt x="53213" y="1991868"/>
                </a:lnTo>
                <a:close/>
              </a:path>
              <a:path w="76200" h="3215640">
                <a:moveTo>
                  <a:pt x="54427" y="2017363"/>
                </a:moveTo>
                <a:lnTo>
                  <a:pt x="53213" y="1991868"/>
                </a:lnTo>
                <a:lnTo>
                  <a:pt x="30353" y="1991868"/>
                </a:lnTo>
                <a:lnTo>
                  <a:pt x="30657" y="1998269"/>
                </a:lnTo>
                <a:lnTo>
                  <a:pt x="34925" y="2002536"/>
                </a:lnTo>
                <a:lnTo>
                  <a:pt x="48641" y="2002536"/>
                </a:lnTo>
                <a:lnTo>
                  <a:pt x="53213" y="1997964"/>
                </a:lnTo>
                <a:lnTo>
                  <a:pt x="53213" y="2015744"/>
                </a:lnTo>
                <a:lnTo>
                  <a:pt x="54427" y="2017363"/>
                </a:lnTo>
                <a:close/>
              </a:path>
              <a:path w="76200" h="3215640">
                <a:moveTo>
                  <a:pt x="30657" y="1998269"/>
                </a:moveTo>
                <a:lnTo>
                  <a:pt x="30353" y="1991868"/>
                </a:lnTo>
                <a:lnTo>
                  <a:pt x="30353" y="1997964"/>
                </a:lnTo>
                <a:lnTo>
                  <a:pt x="30657" y="1998269"/>
                </a:lnTo>
                <a:close/>
              </a:path>
              <a:path w="76200" h="3215640">
                <a:moveTo>
                  <a:pt x="30600" y="2550846"/>
                </a:moveTo>
                <a:lnTo>
                  <a:pt x="30353" y="2551176"/>
                </a:lnTo>
                <a:lnTo>
                  <a:pt x="30353" y="2557272"/>
                </a:lnTo>
                <a:lnTo>
                  <a:pt x="30600" y="2550846"/>
                </a:lnTo>
                <a:close/>
              </a:path>
              <a:path w="76200" h="3215640">
                <a:moveTo>
                  <a:pt x="53213" y="2558796"/>
                </a:moveTo>
                <a:lnTo>
                  <a:pt x="53213" y="2551176"/>
                </a:lnTo>
                <a:lnTo>
                  <a:pt x="47117" y="2545080"/>
                </a:lnTo>
                <a:lnTo>
                  <a:pt x="34925" y="2545080"/>
                </a:lnTo>
                <a:lnTo>
                  <a:pt x="30600" y="2550846"/>
                </a:lnTo>
                <a:lnTo>
                  <a:pt x="30353" y="2557272"/>
                </a:lnTo>
                <a:lnTo>
                  <a:pt x="53213" y="2558796"/>
                </a:lnTo>
                <a:close/>
              </a:path>
              <a:path w="76200" h="3215640">
                <a:moveTo>
                  <a:pt x="53022" y="2563558"/>
                </a:moveTo>
                <a:lnTo>
                  <a:pt x="47117" y="2569464"/>
                </a:lnTo>
                <a:lnTo>
                  <a:pt x="34925" y="2569464"/>
                </a:lnTo>
                <a:lnTo>
                  <a:pt x="30353" y="2563368"/>
                </a:lnTo>
                <a:lnTo>
                  <a:pt x="30353" y="2588768"/>
                </a:lnTo>
                <a:lnTo>
                  <a:pt x="33401" y="2584704"/>
                </a:lnTo>
                <a:lnTo>
                  <a:pt x="45593" y="2584704"/>
                </a:lnTo>
                <a:lnTo>
                  <a:pt x="51689" y="2590800"/>
                </a:lnTo>
                <a:lnTo>
                  <a:pt x="51689" y="2596896"/>
                </a:lnTo>
                <a:lnTo>
                  <a:pt x="53022" y="2563558"/>
                </a:lnTo>
                <a:close/>
              </a:path>
              <a:path w="76200" h="3215640">
                <a:moveTo>
                  <a:pt x="54737" y="2519172"/>
                </a:moveTo>
                <a:lnTo>
                  <a:pt x="31877" y="2517648"/>
                </a:lnTo>
                <a:lnTo>
                  <a:pt x="30600" y="2550846"/>
                </a:lnTo>
                <a:lnTo>
                  <a:pt x="31877" y="2549144"/>
                </a:lnTo>
                <a:lnTo>
                  <a:pt x="31877" y="2525268"/>
                </a:lnTo>
                <a:lnTo>
                  <a:pt x="36449" y="2529840"/>
                </a:lnTo>
                <a:lnTo>
                  <a:pt x="50165" y="2529840"/>
                </a:lnTo>
                <a:lnTo>
                  <a:pt x="54493" y="2525512"/>
                </a:lnTo>
                <a:lnTo>
                  <a:pt x="54737" y="2519172"/>
                </a:lnTo>
                <a:close/>
              </a:path>
              <a:path w="76200" h="3215640">
                <a:moveTo>
                  <a:pt x="53213" y="2015744"/>
                </a:moveTo>
                <a:lnTo>
                  <a:pt x="53213" y="1997964"/>
                </a:lnTo>
                <a:lnTo>
                  <a:pt x="48641" y="2002536"/>
                </a:lnTo>
                <a:lnTo>
                  <a:pt x="34925" y="2002536"/>
                </a:lnTo>
                <a:lnTo>
                  <a:pt x="30657" y="1998269"/>
                </a:lnTo>
                <a:lnTo>
                  <a:pt x="31877" y="2023872"/>
                </a:lnTo>
                <a:lnTo>
                  <a:pt x="31877" y="2017776"/>
                </a:lnTo>
                <a:lnTo>
                  <a:pt x="36449" y="2011680"/>
                </a:lnTo>
                <a:lnTo>
                  <a:pt x="50165" y="2011680"/>
                </a:lnTo>
                <a:lnTo>
                  <a:pt x="53213" y="2015744"/>
                </a:lnTo>
                <a:close/>
              </a:path>
              <a:path w="76200" h="3215640">
                <a:moveTo>
                  <a:pt x="54737" y="664464"/>
                </a:moveTo>
                <a:lnTo>
                  <a:pt x="31877" y="662940"/>
                </a:lnTo>
                <a:lnTo>
                  <a:pt x="30810" y="674675"/>
                </a:lnTo>
                <a:lnTo>
                  <a:pt x="31877" y="673608"/>
                </a:lnTo>
                <a:lnTo>
                  <a:pt x="31877" y="664464"/>
                </a:lnTo>
                <a:lnTo>
                  <a:pt x="54737" y="664464"/>
                </a:lnTo>
                <a:close/>
              </a:path>
              <a:path w="76200" h="3215640">
                <a:moveTo>
                  <a:pt x="50600" y="1026087"/>
                </a:moveTo>
                <a:lnTo>
                  <a:pt x="47117" y="1022604"/>
                </a:lnTo>
                <a:lnTo>
                  <a:pt x="34925" y="1022604"/>
                </a:lnTo>
                <a:lnTo>
                  <a:pt x="31441" y="1026087"/>
                </a:lnTo>
                <a:lnTo>
                  <a:pt x="34925" y="1028700"/>
                </a:lnTo>
                <a:lnTo>
                  <a:pt x="47117" y="1028700"/>
                </a:lnTo>
                <a:lnTo>
                  <a:pt x="50600" y="1026087"/>
                </a:lnTo>
                <a:close/>
              </a:path>
              <a:path w="76200" h="3215640">
                <a:moveTo>
                  <a:pt x="53213" y="737616"/>
                </a:moveTo>
                <a:lnTo>
                  <a:pt x="48641" y="733044"/>
                </a:lnTo>
                <a:lnTo>
                  <a:pt x="34925" y="733044"/>
                </a:lnTo>
                <a:lnTo>
                  <a:pt x="31659" y="737398"/>
                </a:lnTo>
                <a:lnTo>
                  <a:pt x="36449" y="742188"/>
                </a:lnTo>
                <a:lnTo>
                  <a:pt x="48641" y="742188"/>
                </a:lnTo>
                <a:lnTo>
                  <a:pt x="53213" y="737616"/>
                </a:lnTo>
                <a:close/>
              </a:path>
              <a:path w="76200" h="3215640">
                <a:moveTo>
                  <a:pt x="31877" y="3015996"/>
                </a:moveTo>
                <a:lnTo>
                  <a:pt x="31877" y="3011424"/>
                </a:lnTo>
                <a:lnTo>
                  <a:pt x="31678" y="3016195"/>
                </a:lnTo>
                <a:lnTo>
                  <a:pt x="31877" y="3015996"/>
                </a:lnTo>
                <a:close/>
              </a:path>
              <a:path w="76200" h="3215640">
                <a:moveTo>
                  <a:pt x="32431" y="531322"/>
                </a:moveTo>
                <a:lnTo>
                  <a:pt x="31877" y="531876"/>
                </a:lnTo>
                <a:lnTo>
                  <a:pt x="31877" y="537972"/>
                </a:lnTo>
                <a:lnTo>
                  <a:pt x="32431" y="531322"/>
                </a:lnTo>
                <a:close/>
              </a:path>
              <a:path w="76200" h="3215640">
                <a:moveTo>
                  <a:pt x="54737" y="537972"/>
                </a:moveTo>
                <a:lnTo>
                  <a:pt x="54737" y="531876"/>
                </a:lnTo>
                <a:lnTo>
                  <a:pt x="52896" y="530035"/>
                </a:lnTo>
                <a:lnTo>
                  <a:pt x="52705" y="529971"/>
                </a:lnTo>
                <a:lnTo>
                  <a:pt x="50165" y="531876"/>
                </a:lnTo>
                <a:lnTo>
                  <a:pt x="37973" y="531876"/>
                </a:lnTo>
                <a:lnTo>
                  <a:pt x="34925" y="528828"/>
                </a:lnTo>
                <a:lnTo>
                  <a:pt x="32431" y="531322"/>
                </a:lnTo>
                <a:lnTo>
                  <a:pt x="31877" y="537972"/>
                </a:lnTo>
                <a:lnTo>
                  <a:pt x="54737" y="537972"/>
                </a:lnTo>
                <a:close/>
              </a:path>
              <a:path w="76200" h="3215640">
                <a:moveTo>
                  <a:pt x="54737" y="544068"/>
                </a:moveTo>
                <a:lnTo>
                  <a:pt x="54737" y="537972"/>
                </a:lnTo>
                <a:lnTo>
                  <a:pt x="31877" y="537972"/>
                </a:lnTo>
                <a:lnTo>
                  <a:pt x="31877" y="544068"/>
                </a:lnTo>
                <a:lnTo>
                  <a:pt x="33836" y="546680"/>
                </a:lnTo>
                <a:lnTo>
                  <a:pt x="36449" y="544068"/>
                </a:lnTo>
                <a:lnTo>
                  <a:pt x="50165" y="544068"/>
                </a:lnTo>
                <a:lnTo>
                  <a:pt x="52705" y="546608"/>
                </a:lnTo>
                <a:lnTo>
                  <a:pt x="52896" y="546522"/>
                </a:lnTo>
                <a:lnTo>
                  <a:pt x="54737" y="544068"/>
                </a:lnTo>
                <a:close/>
              </a:path>
              <a:path w="76200" h="3215640">
                <a:moveTo>
                  <a:pt x="33836" y="546680"/>
                </a:moveTo>
                <a:lnTo>
                  <a:pt x="31877" y="544068"/>
                </a:lnTo>
                <a:lnTo>
                  <a:pt x="31877" y="548640"/>
                </a:lnTo>
                <a:lnTo>
                  <a:pt x="33836" y="546680"/>
                </a:lnTo>
                <a:close/>
              </a:path>
              <a:path w="76200" h="3215640">
                <a:moveTo>
                  <a:pt x="54737" y="554736"/>
                </a:moveTo>
                <a:lnTo>
                  <a:pt x="54737" y="548640"/>
                </a:lnTo>
                <a:lnTo>
                  <a:pt x="52995" y="546898"/>
                </a:lnTo>
                <a:lnTo>
                  <a:pt x="52705" y="546777"/>
                </a:lnTo>
                <a:lnTo>
                  <a:pt x="50165" y="550164"/>
                </a:lnTo>
                <a:lnTo>
                  <a:pt x="36449" y="550164"/>
                </a:lnTo>
                <a:lnTo>
                  <a:pt x="33836" y="546680"/>
                </a:lnTo>
                <a:lnTo>
                  <a:pt x="31877" y="548640"/>
                </a:lnTo>
                <a:lnTo>
                  <a:pt x="31877" y="554736"/>
                </a:lnTo>
                <a:lnTo>
                  <a:pt x="54737" y="554736"/>
                </a:lnTo>
                <a:close/>
              </a:path>
              <a:path w="76200" h="3215640">
                <a:moveTo>
                  <a:pt x="54737" y="560832"/>
                </a:moveTo>
                <a:lnTo>
                  <a:pt x="54737" y="554736"/>
                </a:lnTo>
                <a:lnTo>
                  <a:pt x="31877" y="554736"/>
                </a:lnTo>
                <a:lnTo>
                  <a:pt x="31877" y="560832"/>
                </a:lnTo>
                <a:lnTo>
                  <a:pt x="34489" y="564315"/>
                </a:lnTo>
                <a:lnTo>
                  <a:pt x="36449" y="562356"/>
                </a:lnTo>
                <a:lnTo>
                  <a:pt x="50165" y="562356"/>
                </a:lnTo>
                <a:lnTo>
                  <a:pt x="52124" y="564315"/>
                </a:lnTo>
                <a:lnTo>
                  <a:pt x="54737" y="560832"/>
                </a:lnTo>
                <a:close/>
              </a:path>
              <a:path w="76200" h="3215640">
                <a:moveTo>
                  <a:pt x="34489" y="564315"/>
                </a:moveTo>
                <a:lnTo>
                  <a:pt x="31877" y="560832"/>
                </a:lnTo>
                <a:lnTo>
                  <a:pt x="31877" y="566928"/>
                </a:lnTo>
                <a:lnTo>
                  <a:pt x="34489" y="564315"/>
                </a:lnTo>
                <a:close/>
              </a:path>
              <a:path w="76200" h="3215640">
                <a:moveTo>
                  <a:pt x="54737" y="573024"/>
                </a:moveTo>
                <a:lnTo>
                  <a:pt x="54737" y="566928"/>
                </a:lnTo>
                <a:lnTo>
                  <a:pt x="52124" y="564315"/>
                </a:lnTo>
                <a:lnTo>
                  <a:pt x="50165" y="566928"/>
                </a:lnTo>
                <a:lnTo>
                  <a:pt x="36449" y="566928"/>
                </a:lnTo>
                <a:lnTo>
                  <a:pt x="34489" y="564315"/>
                </a:lnTo>
                <a:lnTo>
                  <a:pt x="31877" y="566928"/>
                </a:lnTo>
                <a:lnTo>
                  <a:pt x="31877" y="573024"/>
                </a:lnTo>
                <a:lnTo>
                  <a:pt x="54737" y="573024"/>
                </a:lnTo>
                <a:close/>
              </a:path>
              <a:path w="76200" h="3215640">
                <a:moveTo>
                  <a:pt x="54737" y="580644"/>
                </a:moveTo>
                <a:lnTo>
                  <a:pt x="54737" y="573024"/>
                </a:lnTo>
                <a:lnTo>
                  <a:pt x="31877" y="573024"/>
                </a:lnTo>
                <a:lnTo>
                  <a:pt x="31877" y="580644"/>
                </a:lnTo>
                <a:lnTo>
                  <a:pt x="34163" y="582930"/>
                </a:lnTo>
                <a:lnTo>
                  <a:pt x="36449" y="580644"/>
                </a:lnTo>
                <a:lnTo>
                  <a:pt x="50165" y="580644"/>
                </a:lnTo>
                <a:lnTo>
                  <a:pt x="52342" y="582821"/>
                </a:lnTo>
                <a:lnTo>
                  <a:pt x="52529" y="582851"/>
                </a:lnTo>
                <a:lnTo>
                  <a:pt x="54737" y="580644"/>
                </a:lnTo>
                <a:close/>
              </a:path>
              <a:path w="76200" h="3215640">
                <a:moveTo>
                  <a:pt x="34163" y="582930"/>
                </a:moveTo>
                <a:lnTo>
                  <a:pt x="31877" y="580644"/>
                </a:lnTo>
                <a:lnTo>
                  <a:pt x="31877" y="585216"/>
                </a:lnTo>
                <a:lnTo>
                  <a:pt x="34163" y="582930"/>
                </a:lnTo>
                <a:close/>
              </a:path>
              <a:path w="76200" h="3215640">
                <a:moveTo>
                  <a:pt x="54737" y="591312"/>
                </a:moveTo>
                <a:lnTo>
                  <a:pt x="54737" y="585216"/>
                </a:lnTo>
                <a:lnTo>
                  <a:pt x="52529" y="583009"/>
                </a:lnTo>
                <a:lnTo>
                  <a:pt x="52342" y="583039"/>
                </a:lnTo>
                <a:lnTo>
                  <a:pt x="50165" y="585216"/>
                </a:lnTo>
                <a:lnTo>
                  <a:pt x="36449" y="585216"/>
                </a:lnTo>
                <a:lnTo>
                  <a:pt x="34163" y="582930"/>
                </a:lnTo>
                <a:lnTo>
                  <a:pt x="31877" y="585216"/>
                </a:lnTo>
                <a:lnTo>
                  <a:pt x="31877" y="591312"/>
                </a:lnTo>
                <a:lnTo>
                  <a:pt x="54737" y="591312"/>
                </a:lnTo>
                <a:close/>
              </a:path>
              <a:path w="76200" h="3215640">
                <a:moveTo>
                  <a:pt x="54737" y="598932"/>
                </a:moveTo>
                <a:lnTo>
                  <a:pt x="54737" y="591312"/>
                </a:lnTo>
                <a:lnTo>
                  <a:pt x="31877" y="591312"/>
                </a:lnTo>
                <a:lnTo>
                  <a:pt x="31877" y="598932"/>
                </a:lnTo>
                <a:lnTo>
                  <a:pt x="34163" y="601218"/>
                </a:lnTo>
                <a:lnTo>
                  <a:pt x="36449" y="598932"/>
                </a:lnTo>
                <a:lnTo>
                  <a:pt x="50165" y="598932"/>
                </a:lnTo>
                <a:lnTo>
                  <a:pt x="52342" y="601109"/>
                </a:lnTo>
                <a:lnTo>
                  <a:pt x="52529" y="601139"/>
                </a:lnTo>
                <a:lnTo>
                  <a:pt x="54737" y="598932"/>
                </a:lnTo>
                <a:close/>
              </a:path>
              <a:path w="76200" h="3215640">
                <a:moveTo>
                  <a:pt x="34163" y="601218"/>
                </a:moveTo>
                <a:lnTo>
                  <a:pt x="31877" y="598932"/>
                </a:lnTo>
                <a:lnTo>
                  <a:pt x="31877" y="603504"/>
                </a:lnTo>
                <a:lnTo>
                  <a:pt x="34163" y="601218"/>
                </a:lnTo>
                <a:close/>
              </a:path>
              <a:path w="76200" h="3215640">
                <a:moveTo>
                  <a:pt x="54737" y="611124"/>
                </a:moveTo>
                <a:lnTo>
                  <a:pt x="54737" y="603504"/>
                </a:lnTo>
                <a:lnTo>
                  <a:pt x="52529" y="601297"/>
                </a:lnTo>
                <a:lnTo>
                  <a:pt x="52342" y="601327"/>
                </a:lnTo>
                <a:lnTo>
                  <a:pt x="50165" y="603504"/>
                </a:lnTo>
                <a:lnTo>
                  <a:pt x="36449" y="603504"/>
                </a:lnTo>
                <a:lnTo>
                  <a:pt x="34163" y="601218"/>
                </a:lnTo>
                <a:lnTo>
                  <a:pt x="31877" y="603504"/>
                </a:lnTo>
                <a:lnTo>
                  <a:pt x="31877" y="609600"/>
                </a:lnTo>
                <a:lnTo>
                  <a:pt x="54737" y="611124"/>
                </a:lnTo>
                <a:close/>
              </a:path>
              <a:path w="76200" h="3215640">
                <a:moveTo>
                  <a:pt x="54737" y="611124"/>
                </a:moveTo>
                <a:lnTo>
                  <a:pt x="31877" y="609600"/>
                </a:lnTo>
                <a:lnTo>
                  <a:pt x="31877" y="611124"/>
                </a:lnTo>
                <a:lnTo>
                  <a:pt x="54737" y="611124"/>
                </a:lnTo>
                <a:close/>
              </a:path>
              <a:path w="76200" h="3215640">
                <a:moveTo>
                  <a:pt x="54737" y="617220"/>
                </a:moveTo>
                <a:lnTo>
                  <a:pt x="54737" y="611124"/>
                </a:lnTo>
                <a:lnTo>
                  <a:pt x="31877" y="611124"/>
                </a:lnTo>
                <a:lnTo>
                  <a:pt x="31877" y="617220"/>
                </a:lnTo>
                <a:lnTo>
                  <a:pt x="34489" y="619832"/>
                </a:lnTo>
                <a:lnTo>
                  <a:pt x="36449" y="617220"/>
                </a:lnTo>
                <a:lnTo>
                  <a:pt x="50165" y="617220"/>
                </a:lnTo>
                <a:lnTo>
                  <a:pt x="52124" y="619832"/>
                </a:lnTo>
                <a:lnTo>
                  <a:pt x="54737" y="617220"/>
                </a:lnTo>
                <a:close/>
              </a:path>
              <a:path w="76200" h="3215640">
                <a:moveTo>
                  <a:pt x="34489" y="619832"/>
                </a:moveTo>
                <a:lnTo>
                  <a:pt x="31877" y="617220"/>
                </a:lnTo>
                <a:lnTo>
                  <a:pt x="31877" y="623316"/>
                </a:lnTo>
                <a:lnTo>
                  <a:pt x="34489" y="619832"/>
                </a:lnTo>
                <a:close/>
              </a:path>
              <a:path w="76200" h="3215640">
                <a:moveTo>
                  <a:pt x="54737" y="629412"/>
                </a:moveTo>
                <a:lnTo>
                  <a:pt x="54737" y="623316"/>
                </a:lnTo>
                <a:lnTo>
                  <a:pt x="52124" y="619832"/>
                </a:lnTo>
                <a:lnTo>
                  <a:pt x="50165" y="621792"/>
                </a:lnTo>
                <a:lnTo>
                  <a:pt x="36449" y="621792"/>
                </a:lnTo>
                <a:lnTo>
                  <a:pt x="34489" y="619832"/>
                </a:lnTo>
                <a:lnTo>
                  <a:pt x="31877" y="623316"/>
                </a:lnTo>
                <a:lnTo>
                  <a:pt x="31877" y="627888"/>
                </a:lnTo>
                <a:lnTo>
                  <a:pt x="54737" y="629412"/>
                </a:lnTo>
                <a:close/>
              </a:path>
              <a:path w="76200" h="3215640">
                <a:moveTo>
                  <a:pt x="54737" y="629412"/>
                </a:moveTo>
                <a:lnTo>
                  <a:pt x="31877" y="627888"/>
                </a:lnTo>
                <a:lnTo>
                  <a:pt x="31877" y="629412"/>
                </a:lnTo>
                <a:lnTo>
                  <a:pt x="54737" y="629412"/>
                </a:lnTo>
                <a:close/>
              </a:path>
              <a:path w="76200" h="3215640">
                <a:moveTo>
                  <a:pt x="54737" y="635508"/>
                </a:moveTo>
                <a:lnTo>
                  <a:pt x="54737" y="629412"/>
                </a:lnTo>
                <a:lnTo>
                  <a:pt x="31877" y="629412"/>
                </a:lnTo>
                <a:lnTo>
                  <a:pt x="31877" y="635508"/>
                </a:lnTo>
                <a:lnTo>
                  <a:pt x="34163" y="637794"/>
                </a:lnTo>
                <a:lnTo>
                  <a:pt x="36449" y="635508"/>
                </a:lnTo>
                <a:lnTo>
                  <a:pt x="50165" y="635508"/>
                </a:lnTo>
                <a:lnTo>
                  <a:pt x="52342" y="637685"/>
                </a:lnTo>
                <a:lnTo>
                  <a:pt x="52529" y="637715"/>
                </a:lnTo>
                <a:lnTo>
                  <a:pt x="54737" y="635508"/>
                </a:lnTo>
                <a:close/>
              </a:path>
              <a:path w="76200" h="3215640">
                <a:moveTo>
                  <a:pt x="34163" y="637794"/>
                </a:moveTo>
                <a:lnTo>
                  <a:pt x="31877" y="635508"/>
                </a:lnTo>
                <a:lnTo>
                  <a:pt x="31877" y="640080"/>
                </a:lnTo>
                <a:lnTo>
                  <a:pt x="34163" y="637794"/>
                </a:lnTo>
                <a:close/>
              </a:path>
              <a:path w="76200" h="3215640">
                <a:moveTo>
                  <a:pt x="54737" y="647700"/>
                </a:moveTo>
                <a:lnTo>
                  <a:pt x="54737" y="640080"/>
                </a:lnTo>
                <a:lnTo>
                  <a:pt x="52529" y="637873"/>
                </a:lnTo>
                <a:lnTo>
                  <a:pt x="52342" y="637903"/>
                </a:lnTo>
                <a:lnTo>
                  <a:pt x="50165" y="640080"/>
                </a:lnTo>
                <a:lnTo>
                  <a:pt x="36449" y="640080"/>
                </a:lnTo>
                <a:lnTo>
                  <a:pt x="34163" y="637794"/>
                </a:lnTo>
                <a:lnTo>
                  <a:pt x="31877" y="640080"/>
                </a:lnTo>
                <a:lnTo>
                  <a:pt x="31877" y="647700"/>
                </a:lnTo>
                <a:lnTo>
                  <a:pt x="54737" y="647700"/>
                </a:lnTo>
                <a:close/>
              </a:path>
              <a:path w="76200" h="3215640">
                <a:moveTo>
                  <a:pt x="54737" y="653796"/>
                </a:moveTo>
                <a:lnTo>
                  <a:pt x="54737" y="647700"/>
                </a:lnTo>
                <a:lnTo>
                  <a:pt x="31877" y="647700"/>
                </a:lnTo>
                <a:lnTo>
                  <a:pt x="31877" y="653796"/>
                </a:lnTo>
                <a:lnTo>
                  <a:pt x="33401" y="655320"/>
                </a:lnTo>
                <a:lnTo>
                  <a:pt x="36449" y="652272"/>
                </a:lnTo>
                <a:lnTo>
                  <a:pt x="50165" y="652272"/>
                </a:lnTo>
                <a:lnTo>
                  <a:pt x="53213" y="655320"/>
                </a:lnTo>
                <a:lnTo>
                  <a:pt x="54737" y="653796"/>
                </a:lnTo>
                <a:close/>
              </a:path>
              <a:path w="76200" h="3215640">
                <a:moveTo>
                  <a:pt x="33401" y="655320"/>
                </a:moveTo>
                <a:lnTo>
                  <a:pt x="31877" y="653796"/>
                </a:lnTo>
                <a:lnTo>
                  <a:pt x="31877" y="656844"/>
                </a:lnTo>
                <a:lnTo>
                  <a:pt x="33401" y="655320"/>
                </a:lnTo>
                <a:close/>
              </a:path>
              <a:path w="76200" h="3215640">
                <a:moveTo>
                  <a:pt x="54737" y="664464"/>
                </a:moveTo>
                <a:lnTo>
                  <a:pt x="54737" y="656844"/>
                </a:lnTo>
                <a:lnTo>
                  <a:pt x="53213" y="655320"/>
                </a:lnTo>
                <a:lnTo>
                  <a:pt x="50165" y="658368"/>
                </a:lnTo>
                <a:lnTo>
                  <a:pt x="36449" y="658368"/>
                </a:lnTo>
                <a:lnTo>
                  <a:pt x="33401" y="655320"/>
                </a:lnTo>
                <a:lnTo>
                  <a:pt x="31877" y="656844"/>
                </a:lnTo>
                <a:lnTo>
                  <a:pt x="31877" y="662940"/>
                </a:lnTo>
                <a:lnTo>
                  <a:pt x="54737" y="664464"/>
                </a:lnTo>
                <a:close/>
              </a:path>
              <a:path w="76200" h="3215640">
                <a:moveTo>
                  <a:pt x="54737" y="670560"/>
                </a:moveTo>
                <a:lnTo>
                  <a:pt x="54737" y="664464"/>
                </a:lnTo>
                <a:lnTo>
                  <a:pt x="31877" y="664464"/>
                </a:lnTo>
                <a:lnTo>
                  <a:pt x="31877" y="670560"/>
                </a:lnTo>
                <a:lnTo>
                  <a:pt x="33401" y="672084"/>
                </a:lnTo>
                <a:lnTo>
                  <a:pt x="36449" y="669036"/>
                </a:lnTo>
                <a:lnTo>
                  <a:pt x="48641" y="669036"/>
                </a:lnTo>
                <a:lnTo>
                  <a:pt x="52342" y="672737"/>
                </a:lnTo>
                <a:lnTo>
                  <a:pt x="52529" y="672767"/>
                </a:lnTo>
                <a:lnTo>
                  <a:pt x="54737" y="670560"/>
                </a:lnTo>
                <a:close/>
              </a:path>
              <a:path w="76200" h="3215640">
                <a:moveTo>
                  <a:pt x="33401" y="672084"/>
                </a:moveTo>
                <a:lnTo>
                  <a:pt x="31877" y="670560"/>
                </a:lnTo>
                <a:lnTo>
                  <a:pt x="31877" y="673608"/>
                </a:lnTo>
                <a:lnTo>
                  <a:pt x="33401" y="672084"/>
                </a:lnTo>
                <a:close/>
              </a:path>
              <a:path w="76200" h="3215640">
                <a:moveTo>
                  <a:pt x="52705" y="752856"/>
                </a:moveTo>
                <a:lnTo>
                  <a:pt x="48641" y="749808"/>
                </a:lnTo>
                <a:lnTo>
                  <a:pt x="34925" y="749808"/>
                </a:lnTo>
                <a:lnTo>
                  <a:pt x="31877" y="752856"/>
                </a:lnTo>
                <a:lnTo>
                  <a:pt x="34925" y="755904"/>
                </a:lnTo>
                <a:lnTo>
                  <a:pt x="48641" y="755904"/>
                </a:lnTo>
                <a:lnTo>
                  <a:pt x="52705" y="752856"/>
                </a:lnTo>
                <a:close/>
              </a:path>
              <a:path w="76200" h="3215640">
                <a:moveTo>
                  <a:pt x="52705" y="769620"/>
                </a:moveTo>
                <a:lnTo>
                  <a:pt x="48641" y="766572"/>
                </a:lnTo>
                <a:lnTo>
                  <a:pt x="34925" y="766572"/>
                </a:lnTo>
                <a:lnTo>
                  <a:pt x="31877" y="769620"/>
                </a:lnTo>
                <a:lnTo>
                  <a:pt x="34925" y="772668"/>
                </a:lnTo>
                <a:lnTo>
                  <a:pt x="48641" y="772668"/>
                </a:lnTo>
                <a:lnTo>
                  <a:pt x="52705" y="769620"/>
                </a:lnTo>
                <a:close/>
              </a:path>
              <a:path w="76200" h="3215640">
                <a:moveTo>
                  <a:pt x="51181" y="821436"/>
                </a:moveTo>
                <a:lnTo>
                  <a:pt x="47117" y="818388"/>
                </a:lnTo>
                <a:lnTo>
                  <a:pt x="34925" y="818388"/>
                </a:lnTo>
                <a:lnTo>
                  <a:pt x="31877" y="821436"/>
                </a:lnTo>
                <a:lnTo>
                  <a:pt x="34925" y="824484"/>
                </a:lnTo>
                <a:lnTo>
                  <a:pt x="47117" y="824484"/>
                </a:lnTo>
                <a:lnTo>
                  <a:pt x="51181" y="821436"/>
                </a:lnTo>
                <a:close/>
              </a:path>
              <a:path w="76200" h="3215640">
                <a:moveTo>
                  <a:pt x="50600" y="933123"/>
                </a:moveTo>
                <a:lnTo>
                  <a:pt x="47117" y="929640"/>
                </a:lnTo>
                <a:lnTo>
                  <a:pt x="34925" y="929640"/>
                </a:lnTo>
                <a:lnTo>
                  <a:pt x="31877" y="932688"/>
                </a:lnTo>
                <a:lnTo>
                  <a:pt x="34925" y="935736"/>
                </a:lnTo>
                <a:lnTo>
                  <a:pt x="47117" y="935736"/>
                </a:lnTo>
                <a:lnTo>
                  <a:pt x="50600" y="933123"/>
                </a:lnTo>
                <a:close/>
              </a:path>
              <a:path w="76200" h="3215640">
                <a:moveTo>
                  <a:pt x="50165" y="989838"/>
                </a:moveTo>
                <a:lnTo>
                  <a:pt x="47117" y="987552"/>
                </a:lnTo>
                <a:lnTo>
                  <a:pt x="34925" y="987552"/>
                </a:lnTo>
                <a:lnTo>
                  <a:pt x="31877" y="989838"/>
                </a:lnTo>
                <a:lnTo>
                  <a:pt x="34925" y="992124"/>
                </a:lnTo>
                <a:lnTo>
                  <a:pt x="47117" y="992124"/>
                </a:lnTo>
                <a:lnTo>
                  <a:pt x="50165" y="989838"/>
                </a:lnTo>
                <a:close/>
              </a:path>
              <a:path w="76200" h="3215640">
                <a:moveTo>
                  <a:pt x="50165" y="1008126"/>
                </a:moveTo>
                <a:lnTo>
                  <a:pt x="47117" y="1005840"/>
                </a:lnTo>
                <a:lnTo>
                  <a:pt x="34925" y="1005840"/>
                </a:lnTo>
                <a:lnTo>
                  <a:pt x="31877" y="1008126"/>
                </a:lnTo>
                <a:lnTo>
                  <a:pt x="34925" y="1010412"/>
                </a:lnTo>
                <a:lnTo>
                  <a:pt x="47117" y="1010412"/>
                </a:lnTo>
                <a:lnTo>
                  <a:pt x="50165" y="1008126"/>
                </a:lnTo>
                <a:close/>
              </a:path>
              <a:path w="76200" h="3215640">
                <a:moveTo>
                  <a:pt x="50165" y="1044702"/>
                </a:moveTo>
                <a:lnTo>
                  <a:pt x="47117" y="1042416"/>
                </a:lnTo>
                <a:lnTo>
                  <a:pt x="34925" y="1042416"/>
                </a:lnTo>
                <a:lnTo>
                  <a:pt x="31877" y="1044702"/>
                </a:lnTo>
                <a:lnTo>
                  <a:pt x="34925" y="1046988"/>
                </a:lnTo>
                <a:lnTo>
                  <a:pt x="47117" y="1046988"/>
                </a:lnTo>
                <a:lnTo>
                  <a:pt x="50165" y="1044702"/>
                </a:lnTo>
                <a:close/>
              </a:path>
              <a:path w="76200" h="3215640">
                <a:moveTo>
                  <a:pt x="54737" y="2023872"/>
                </a:moveTo>
                <a:lnTo>
                  <a:pt x="54427" y="2017363"/>
                </a:lnTo>
                <a:lnTo>
                  <a:pt x="50165" y="2011680"/>
                </a:lnTo>
                <a:lnTo>
                  <a:pt x="36449" y="2011680"/>
                </a:lnTo>
                <a:lnTo>
                  <a:pt x="31877" y="2017776"/>
                </a:lnTo>
                <a:lnTo>
                  <a:pt x="31877" y="2023872"/>
                </a:lnTo>
                <a:lnTo>
                  <a:pt x="54737" y="2023872"/>
                </a:lnTo>
                <a:close/>
              </a:path>
              <a:path w="76200" h="3215640">
                <a:moveTo>
                  <a:pt x="54737" y="2029968"/>
                </a:moveTo>
                <a:lnTo>
                  <a:pt x="54737" y="2023872"/>
                </a:lnTo>
                <a:lnTo>
                  <a:pt x="31877" y="2023872"/>
                </a:lnTo>
                <a:lnTo>
                  <a:pt x="31877" y="2029968"/>
                </a:lnTo>
                <a:lnTo>
                  <a:pt x="36449" y="2036064"/>
                </a:lnTo>
                <a:lnTo>
                  <a:pt x="50165" y="2036064"/>
                </a:lnTo>
                <a:lnTo>
                  <a:pt x="54737" y="2029968"/>
                </a:lnTo>
                <a:close/>
              </a:path>
              <a:path w="76200" h="3215640">
                <a:moveTo>
                  <a:pt x="54737" y="2049780"/>
                </a:moveTo>
                <a:lnTo>
                  <a:pt x="54737" y="2029968"/>
                </a:lnTo>
                <a:lnTo>
                  <a:pt x="50165" y="2036064"/>
                </a:lnTo>
                <a:lnTo>
                  <a:pt x="36449" y="2036064"/>
                </a:lnTo>
                <a:lnTo>
                  <a:pt x="31877" y="2029968"/>
                </a:lnTo>
                <a:lnTo>
                  <a:pt x="31877" y="2049780"/>
                </a:lnTo>
                <a:lnTo>
                  <a:pt x="36449" y="2043684"/>
                </a:lnTo>
                <a:lnTo>
                  <a:pt x="50165" y="2043684"/>
                </a:lnTo>
                <a:lnTo>
                  <a:pt x="54737" y="2049780"/>
                </a:lnTo>
                <a:close/>
              </a:path>
              <a:path w="76200" h="3215640">
                <a:moveTo>
                  <a:pt x="54737" y="2055876"/>
                </a:moveTo>
                <a:lnTo>
                  <a:pt x="54737" y="2049780"/>
                </a:lnTo>
                <a:lnTo>
                  <a:pt x="50165" y="2043684"/>
                </a:lnTo>
                <a:lnTo>
                  <a:pt x="36449" y="2043684"/>
                </a:lnTo>
                <a:lnTo>
                  <a:pt x="31877" y="2049780"/>
                </a:lnTo>
                <a:lnTo>
                  <a:pt x="31877" y="2055876"/>
                </a:lnTo>
                <a:lnTo>
                  <a:pt x="54737" y="2055876"/>
                </a:lnTo>
                <a:close/>
              </a:path>
              <a:path w="76200" h="3215640">
                <a:moveTo>
                  <a:pt x="54737" y="2055876"/>
                </a:moveTo>
                <a:lnTo>
                  <a:pt x="31877" y="2055876"/>
                </a:lnTo>
                <a:lnTo>
                  <a:pt x="31877" y="2057400"/>
                </a:lnTo>
                <a:lnTo>
                  <a:pt x="54737" y="2055876"/>
                </a:lnTo>
                <a:close/>
              </a:path>
              <a:path w="76200" h="3215640">
                <a:moveTo>
                  <a:pt x="55970" y="2083018"/>
                </a:moveTo>
                <a:lnTo>
                  <a:pt x="54737" y="2055876"/>
                </a:lnTo>
                <a:lnTo>
                  <a:pt x="31877" y="2057400"/>
                </a:lnTo>
                <a:lnTo>
                  <a:pt x="32109" y="2062282"/>
                </a:lnTo>
                <a:lnTo>
                  <a:pt x="36449" y="2068068"/>
                </a:lnTo>
                <a:lnTo>
                  <a:pt x="50165" y="2068068"/>
                </a:lnTo>
                <a:lnTo>
                  <a:pt x="54737" y="2061972"/>
                </a:lnTo>
                <a:lnTo>
                  <a:pt x="54737" y="2081784"/>
                </a:lnTo>
                <a:lnTo>
                  <a:pt x="55970" y="2083018"/>
                </a:lnTo>
                <a:close/>
              </a:path>
              <a:path w="76200" h="3215640">
                <a:moveTo>
                  <a:pt x="32109" y="2062282"/>
                </a:moveTo>
                <a:lnTo>
                  <a:pt x="31877" y="2057400"/>
                </a:lnTo>
                <a:lnTo>
                  <a:pt x="31877" y="2061972"/>
                </a:lnTo>
                <a:lnTo>
                  <a:pt x="32109" y="2062282"/>
                </a:lnTo>
                <a:close/>
              </a:path>
              <a:path w="76200" h="3215640">
                <a:moveTo>
                  <a:pt x="32062" y="2512829"/>
                </a:moveTo>
                <a:lnTo>
                  <a:pt x="31877" y="2513076"/>
                </a:lnTo>
                <a:lnTo>
                  <a:pt x="31877" y="2517648"/>
                </a:lnTo>
                <a:lnTo>
                  <a:pt x="32062" y="2512829"/>
                </a:lnTo>
                <a:close/>
              </a:path>
              <a:path w="76200" h="3215640">
                <a:moveTo>
                  <a:pt x="54737" y="2519172"/>
                </a:moveTo>
                <a:lnTo>
                  <a:pt x="54737" y="2513076"/>
                </a:lnTo>
                <a:lnTo>
                  <a:pt x="50165" y="2506980"/>
                </a:lnTo>
                <a:lnTo>
                  <a:pt x="36449" y="2506980"/>
                </a:lnTo>
                <a:lnTo>
                  <a:pt x="32062" y="2512829"/>
                </a:lnTo>
                <a:lnTo>
                  <a:pt x="31877" y="2517648"/>
                </a:lnTo>
                <a:lnTo>
                  <a:pt x="54737" y="2519172"/>
                </a:lnTo>
                <a:close/>
              </a:path>
              <a:path w="76200" h="3215640">
                <a:moveTo>
                  <a:pt x="54493" y="2525512"/>
                </a:moveTo>
                <a:lnTo>
                  <a:pt x="50165" y="2529840"/>
                </a:lnTo>
                <a:lnTo>
                  <a:pt x="36449" y="2529840"/>
                </a:lnTo>
                <a:lnTo>
                  <a:pt x="31877" y="2525268"/>
                </a:lnTo>
                <a:lnTo>
                  <a:pt x="31877" y="2549144"/>
                </a:lnTo>
                <a:lnTo>
                  <a:pt x="34925" y="2545080"/>
                </a:lnTo>
                <a:lnTo>
                  <a:pt x="47117" y="2545080"/>
                </a:lnTo>
                <a:lnTo>
                  <a:pt x="53213" y="2551176"/>
                </a:lnTo>
                <a:lnTo>
                  <a:pt x="53213" y="2558796"/>
                </a:lnTo>
                <a:lnTo>
                  <a:pt x="54493" y="2525512"/>
                </a:lnTo>
                <a:close/>
              </a:path>
              <a:path w="76200" h="3215640">
                <a:moveTo>
                  <a:pt x="56261" y="2478024"/>
                </a:moveTo>
                <a:lnTo>
                  <a:pt x="33401" y="2478024"/>
                </a:lnTo>
                <a:lnTo>
                  <a:pt x="32062" y="2512829"/>
                </a:lnTo>
                <a:lnTo>
                  <a:pt x="33401" y="2511044"/>
                </a:lnTo>
                <a:lnTo>
                  <a:pt x="33401" y="2485644"/>
                </a:lnTo>
                <a:lnTo>
                  <a:pt x="37973" y="2490216"/>
                </a:lnTo>
                <a:lnTo>
                  <a:pt x="51689" y="2490216"/>
                </a:lnTo>
                <a:lnTo>
                  <a:pt x="55967" y="2485937"/>
                </a:lnTo>
                <a:lnTo>
                  <a:pt x="56261" y="2478024"/>
                </a:lnTo>
                <a:close/>
              </a:path>
              <a:path w="76200" h="3215640">
                <a:moveTo>
                  <a:pt x="52995" y="689066"/>
                </a:moveTo>
                <a:lnTo>
                  <a:pt x="48641" y="685800"/>
                </a:lnTo>
                <a:lnTo>
                  <a:pt x="36449" y="685800"/>
                </a:lnTo>
                <a:lnTo>
                  <a:pt x="32094" y="689066"/>
                </a:lnTo>
                <a:lnTo>
                  <a:pt x="36449" y="693420"/>
                </a:lnTo>
                <a:lnTo>
                  <a:pt x="48641" y="693420"/>
                </a:lnTo>
                <a:lnTo>
                  <a:pt x="52995" y="689066"/>
                </a:lnTo>
                <a:close/>
              </a:path>
              <a:path w="76200" h="3215640">
                <a:moveTo>
                  <a:pt x="52995" y="722158"/>
                </a:moveTo>
                <a:lnTo>
                  <a:pt x="48641" y="717804"/>
                </a:lnTo>
                <a:lnTo>
                  <a:pt x="36449" y="717804"/>
                </a:lnTo>
                <a:lnTo>
                  <a:pt x="32094" y="722158"/>
                </a:lnTo>
                <a:lnTo>
                  <a:pt x="36449" y="725424"/>
                </a:lnTo>
                <a:lnTo>
                  <a:pt x="48641" y="725424"/>
                </a:lnTo>
                <a:lnTo>
                  <a:pt x="52995" y="722158"/>
                </a:lnTo>
                <a:close/>
              </a:path>
              <a:path w="76200" h="3215640">
                <a:moveTo>
                  <a:pt x="54737" y="2081784"/>
                </a:moveTo>
                <a:lnTo>
                  <a:pt x="54737" y="2061972"/>
                </a:lnTo>
                <a:lnTo>
                  <a:pt x="50165" y="2068068"/>
                </a:lnTo>
                <a:lnTo>
                  <a:pt x="36449" y="2068068"/>
                </a:lnTo>
                <a:lnTo>
                  <a:pt x="32109" y="2062282"/>
                </a:lnTo>
                <a:lnTo>
                  <a:pt x="33401" y="2089404"/>
                </a:lnTo>
                <a:lnTo>
                  <a:pt x="33401" y="2083308"/>
                </a:lnTo>
                <a:lnTo>
                  <a:pt x="37973" y="2078736"/>
                </a:lnTo>
                <a:lnTo>
                  <a:pt x="51689" y="2078736"/>
                </a:lnTo>
                <a:lnTo>
                  <a:pt x="54737" y="2081784"/>
                </a:lnTo>
                <a:close/>
              </a:path>
              <a:path w="76200" h="3215640">
                <a:moveTo>
                  <a:pt x="51253" y="804236"/>
                </a:moveTo>
                <a:lnTo>
                  <a:pt x="47117" y="800100"/>
                </a:lnTo>
                <a:lnTo>
                  <a:pt x="34925" y="800100"/>
                </a:lnTo>
                <a:lnTo>
                  <a:pt x="32312" y="803583"/>
                </a:lnTo>
                <a:lnTo>
                  <a:pt x="34925" y="806196"/>
                </a:lnTo>
                <a:lnTo>
                  <a:pt x="48641" y="806196"/>
                </a:lnTo>
                <a:lnTo>
                  <a:pt x="51253" y="804236"/>
                </a:lnTo>
                <a:close/>
              </a:path>
              <a:path w="76200" h="3215640">
                <a:moveTo>
                  <a:pt x="50600" y="839288"/>
                </a:moveTo>
                <a:lnTo>
                  <a:pt x="47117" y="836676"/>
                </a:lnTo>
                <a:lnTo>
                  <a:pt x="34925" y="836676"/>
                </a:lnTo>
                <a:lnTo>
                  <a:pt x="32312" y="839288"/>
                </a:lnTo>
                <a:lnTo>
                  <a:pt x="34925" y="842772"/>
                </a:lnTo>
                <a:lnTo>
                  <a:pt x="47117" y="842772"/>
                </a:lnTo>
                <a:lnTo>
                  <a:pt x="50600" y="839288"/>
                </a:lnTo>
                <a:close/>
              </a:path>
              <a:path w="76200" h="3215640">
                <a:moveTo>
                  <a:pt x="49729" y="971223"/>
                </a:moveTo>
                <a:lnTo>
                  <a:pt x="47117" y="969264"/>
                </a:lnTo>
                <a:lnTo>
                  <a:pt x="34925" y="969264"/>
                </a:lnTo>
                <a:lnTo>
                  <a:pt x="32312" y="971223"/>
                </a:lnTo>
                <a:lnTo>
                  <a:pt x="34925" y="973836"/>
                </a:lnTo>
                <a:lnTo>
                  <a:pt x="47117" y="973836"/>
                </a:lnTo>
                <a:lnTo>
                  <a:pt x="49729" y="971223"/>
                </a:lnTo>
                <a:close/>
              </a:path>
              <a:path w="76200" h="3215640">
                <a:moveTo>
                  <a:pt x="49729" y="1063316"/>
                </a:moveTo>
                <a:lnTo>
                  <a:pt x="47117" y="1060704"/>
                </a:lnTo>
                <a:lnTo>
                  <a:pt x="34925" y="1060704"/>
                </a:lnTo>
                <a:lnTo>
                  <a:pt x="32312" y="1063316"/>
                </a:lnTo>
                <a:lnTo>
                  <a:pt x="34925" y="1065276"/>
                </a:lnTo>
                <a:lnTo>
                  <a:pt x="47117" y="1065276"/>
                </a:lnTo>
                <a:lnTo>
                  <a:pt x="49729" y="1063316"/>
                </a:lnTo>
                <a:close/>
              </a:path>
              <a:path w="76200" h="3215640">
                <a:moveTo>
                  <a:pt x="49729" y="1083128"/>
                </a:moveTo>
                <a:lnTo>
                  <a:pt x="47117" y="1080516"/>
                </a:lnTo>
                <a:lnTo>
                  <a:pt x="34925" y="1080516"/>
                </a:lnTo>
                <a:lnTo>
                  <a:pt x="32312" y="1083128"/>
                </a:lnTo>
                <a:lnTo>
                  <a:pt x="34925" y="1085088"/>
                </a:lnTo>
                <a:lnTo>
                  <a:pt x="47117" y="1085088"/>
                </a:lnTo>
                <a:lnTo>
                  <a:pt x="49729" y="1083128"/>
                </a:lnTo>
                <a:close/>
              </a:path>
              <a:path w="76200" h="3215640">
                <a:moveTo>
                  <a:pt x="52705" y="705612"/>
                </a:moveTo>
                <a:lnTo>
                  <a:pt x="48641" y="702564"/>
                </a:lnTo>
                <a:lnTo>
                  <a:pt x="36449" y="702564"/>
                </a:lnTo>
                <a:lnTo>
                  <a:pt x="32385" y="705612"/>
                </a:lnTo>
                <a:lnTo>
                  <a:pt x="36449" y="708660"/>
                </a:lnTo>
                <a:lnTo>
                  <a:pt x="48641" y="708660"/>
                </a:lnTo>
                <a:lnTo>
                  <a:pt x="52705" y="705612"/>
                </a:lnTo>
                <a:close/>
              </a:path>
              <a:path w="76200" h="3215640">
                <a:moveTo>
                  <a:pt x="56261" y="521208"/>
                </a:moveTo>
                <a:lnTo>
                  <a:pt x="33401" y="519684"/>
                </a:lnTo>
                <a:lnTo>
                  <a:pt x="32431" y="531322"/>
                </a:lnTo>
                <a:lnTo>
                  <a:pt x="33401" y="530352"/>
                </a:lnTo>
                <a:lnTo>
                  <a:pt x="33401" y="527304"/>
                </a:lnTo>
                <a:lnTo>
                  <a:pt x="34925" y="528828"/>
                </a:lnTo>
                <a:lnTo>
                  <a:pt x="36449" y="527304"/>
                </a:lnTo>
                <a:lnTo>
                  <a:pt x="50165" y="527304"/>
                </a:lnTo>
                <a:lnTo>
                  <a:pt x="52705" y="529844"/>
                </a:lnTo>
                <a:lnTo>
                  <a:pt x="53022" y="529733"/>
                </a:lnTo>
                <a:lnTo>
                  <a:pt x="55666" y="527750"/>
                </a:lnTo>
                <a:lnTo>
                  <a:pt x="56261" y="521208"/>
                </a:lnTo>
                <a:close/>
              </a:path>
              <a:path w="76200" h="3215640">
                <a:moveTo>
                  <a:pt x="51689" y="786384"/>
                </a:moveTo>
                <a:lnTo>
                  <a:pt x="48641" y="783336"/>
                </a:lnTo>
                <a:lnTo>
                  <a:pt x="34925" y="783336"/>
                </a:lnTo>
                <a:lnTo>
                  <a:pt x="32639" y="786384"/>
                </a:lnTo>
                <a:lnTo>
                  <a:pt x="34925" y="789432"/>
                </a:lnTo>
                <a:lnTo>
                  <a:pt x="48641" y="789432"/>
                </a:lnTo>
                <a:lnTo>
                  <a:pt x="51689" y="786384"/>
                </a:lnTo>
                <a:close/>
              </a:path>
              <a:path w="76200" h="3215640">
                <a:moveTo>
                  <a:pt x="50165" y="856488"/>
                </a:moveTo>
                <a:lnTo>
                  <a:pt x="47117" y="853440"/>
                </a:lnTo>
                <a:lnTo>
                  <a:pt x="34925" y="853440"/>
                </a:lnTo>
                <a:lnTo>
                  <a:pt x="32639" y="856488"/>
                </a:lnTo>
                <a:lnTo>
                  <a:pt x="34925" y="859536"/>
                </a:lnTo>
                <a:lnTo>
                  <a:pt x="47117" y="859536"/>
                </a:lnTo>
                <a:lnTo>
                  <a:pt x="50165" y="856488"/>
                </a:lnTo>
                <a:close/>
              </a:path>
              <a:path w="76200" h="3215640">
                <a:moveTo>
                  <a:pt x="50165" y="895350"/>
                </a:moveTo>
                <a:lnTo>
                  <a:pt x="47117" y="893064"/>
                </a:lnTo>
                <a:lnTo>
                  <a:pt x="34925" y="893064"/>
                </a:lnTo>
                <a:lnTo>
                  <a:pt x="32639" y="895350"/>
                </a:lnTo>
                <a:lnTo>
                  <a:pt x="34925" y="897636"/>
                </a:lnTo>
                <a:lnTo>
                  <a:pt x="47117" y="897636"/>
                </a:lnTo>
                <a:lnTo>
                  <a:pt x="50165" y="895350"/>
                </a:lnTo>
                <a:close/>
              </a:path>
              <a:path w="76200" h="3215640">
                <a:moveTo>
                  <a:pt x="49403" y="951738"/>
                </a:moveTo>
                <a:lnTo>
                  <a:pt x="47117" y="949452"/>
                </a:lnTo>
                <a:lnTo>
                  <a:pt x="34925" y="949452"/>
                </a:lnTo>
                <a:lnTo>
                  <a:pt x="32639" y="951738"/>
                </a:lnTo>
                <a:lnTo>
                  <a:pt x="34925" y="954024"/>
                </a:lnTo>
                <a:lnTo>
                  <a:pt x="47117" y="954024"/>
                </a:lnTo>
                <a:lnTo>
                  <a:pt x="49403" y="951738"/>
                </a:lnTo>
                <a:close/>
              </a:path>
              <a:path w="76200" h="3215640">
                <a:moveTo>
                  <a:pt x="49149" y="1103376"/>
                </a:moveTo>
                <a:lnTo>
                  <a:pt x="47117" y="1101852"/>
                </a:lnTo>
                <a:lnTo>
                  <a:pt x="34925" y="1101852"/>
                </a:lnTo>
                <a:lnTo>
                  <a:pt x="32893" y="1103376"/>
                </a:lnTo>
                <a:lnTo>
                  <a:pt x="34925" y="1104900"/>
                </a:lnTo>
                <a:lnTo>
                  <a:pt x="47117" y="1104900"/>
                </a:lnTo>
                <a:lnTo>
                  <a:pt x="49149" y="1103376"/>
                </a:lnTo>
                <a:close/>
              </a:path>
              <a:path w="76200" h="3215640">
                <a:moveTo>
                  <a:pt x="49729" y="875864"/>
                </a:moveTo>
                <a:lnTo>
                  <a:pt x="47117" y="873252"/>
                </a:lnTo>
                <a:lnTo>
                  <a:pt x="34925" y="873252"/>
                </a:lnTo>
                <a:lnTo>
                  <a:pt x="32965" y="875864"/>
                </a:lnTo>
                <a:lnTo>
                  <a:pt x="34925" y="877824"/>
                </a:lnTo>
                <a:lnTo>
                  <a:pt x="47117" y="877824"/>
                </a:lnTo>
                <a:lnTo>
                  <a:pt x="49729" y="875864"/>
                </a:lnTo>
                <a:close/>
              </a:path>
              <a:path w="76200" h="3215640">
                <a:moveTo>
                  <a:pt x="33401" y="2974848"/>
                </a:moveTo>
                <a:lnTo>
                  <a:pt x="33401" y="2970276"/>
                </a:lnTo>
                <a:lnTo>
                  <a:pt x="33218" y="2975031"/>
                </a:lnTo>
                <a:lnTo>
                  <a:pt x="33401" y="2974848"/>
                </a:lnTo>
                <a:close/>
              </a:path>
              <a:path w="76200" h="3215640">
                <a:moveTo>
                  <a:pt x="34031" y="495983"/>
                </a:moveTo>
                <a:lnTo>
                  <a:pt x="33401" y="496824"/>
                </a:lnTo>
                <a:lnTo>
                  <a:pt x="33401" y="502920"/>
                </a:lnTo>
                <a:lnTo>
                  <a:pt x="34031" y="495983"/>
                </a:lnTo>
                <a:close/>
              </a:path>
              <a:path w="76200" h="3215640">
                <a:moveTo>
                  <a:pt x="56261" y="502920"/>
                </a:moveTo>
                <a:lnTo>
                  <a:pt x="56261" y="496824"/>
                </a:lnTo>
                <a:lnTo>
                  <a:pt x="54737" y="494792"/>
                </a:lnTo>
                <a:lnTo>
                  <a:pt x="54493" y="494721"/>
                </a:lnTo>
                <a:lnTo>
                  <a:pt x="51689" y="496824"/>
                </a:lnTo>
                <a:lnTo>
                  <a:pt x="39497" y="496824"/>
                </a:lnTo>
                <a:lnTo>
                  <a:pt x="36205" y="493532"/>
                </a:lnTo>
                <a:lnTo>
                  <a:pt x="35941" y="493437"/>
                </a:lnTo>
                <a:lnTo>
                  <a:pt x="34031" y="495983"/>
                </a:lnTo>
                <a:lnTo>
                  <a:pt x="33401" y="502920"/>
                </a:lnTo>
                <a:lnTo>
                  <a:pt x="56261" y="502920"/>
                </a:lnTo>
                <a:close/>
              </a:path>
              <a:path w="76200" h="3215640">
                <a:moveTo>
                  <a:pt x="56261" y="504444"/>
                </a:moveTo>
                <a:lnTo>
                  <a:pt x="56261" y="502920"/>
                </a:lnTo>
                <a:lnTo>
                  <a:pt x="33401" y="502920"/>
                </a:lnTo>
                <a:lnTo>
                  <a:pt x="56261" y="504444"/>
                </a:lnTo>
                <a:close/>
              </a:path>
              <a:path w="76200" h="3215640">
                <a:moveTo>
                  <a:pt x="56261" y="509016"/>
                </a:moveTo>
                <a:lnTo>
                  <a:pt x="56261" y="504444"/>
                </a:lnTo>
                <a:lnTo>
                  <a:pt x="33401" y="502920"/>
                </a:lnTo>
                <a:lnTo>
                  <a:pt x="33401" y="509016"/>
                </a:lnTo>
                <a:lnTo>
                  <a:pt x="35687" y="511302"/>
                </a:lnTo>
                <a:lnTo>
                  <a:pt x="37973" y="509016"/>
                </a:lnTo>
                <a:lnTo>
                  <a:pt x="50165" y="509016"/>
                </a:lnTo>
                <a:lnTo>
                  <a:pt x="53648" y="511628"/>
                </a:lnTo>
                <a:lnTo>
                  <a:pt x="56261" y="509016"/>
                </a:lnTo>
                <a:close/>
              </a:path>
              <a:path w="76200" h="3215640">
                <a:moveTo>
                  <a:pt x="35687" y="511302"/>
                </a:moveTo>
                <a:lnTo>
                  <a:pt x="33401" y="509016"/>
                </a:lnTo>
                <a:lnTo>
                  <a:pt x="33401" y="513588"/>
                </a:lnTo>
                <a:lnTo>
                  <a:pt x="35687" y="511302"/>
                </a:lnTo>
                <a:close/>
              </a:path>
              <a:path w="76200" h="3215640">
                <a:moveTo>
                  <a:pt x="56261" y="519684"/>
                </a:moveTo>
                <a:lnTo>
                  <a:pt x="56261" y="513588"/>
                </a:lnTo>
                <a:lnTo>
                  <a:pt x="53648" y="511628"/>
                </a:lnTo>
                <a:lnTo>
                  <a:pt x="51689" y="513588"/>
                </a:lnTo>
                <a:lnTo>
                  <a:pt x="37973" y="513588"/>
                </a:lnTo>
                <a:lnTo>
                  <a:pt x="35687" y="511302"/>
                </a:lnTo>
                <a:lnTo>
                  <a:pt x="33401" y="513588"/>
                </a:lnTo>
                <a:lnTo>
                  <a:pt x="33401" y="519684"/>
                </a:lnTo>
                <a:lnTo>
                  <a:pt x="56261" y="519684"/>
                </a:lnTo>
                <a:close/>
              </a:path>
              <a:path w="76200" h="3215640">
                <a:moveTo>
                  <a:pt x="56261" y="521208"/>
                </a:moveTo>
                <a:lnTo>
                  <a:pt x="56261" y="519684"/>
                </a:lnTo>
                <a:lnTo>
                  <a:pt x="33401" y="519684"/>
                </a:lnTo>
                <a:lnTo>
                  <a:pt x="56261" y="521208"/>
                </a:lnTo>
                <a:close/>
              </a:path>
              <a:path w="76200" h="3215640">
                <a:moveTo>
                  <a:pt x="34925" y="528828"/>
                </a:moveTo>
                <a:lnTo>
                  <a:pt x="33401" y="527304"/>
                </a:lnTo>
                <a:lnTo>
                  <a:pt x="33401" y="530352"/>
                </a:lnTo>
                <a:lnTo>
                  <a:pt x="34925" y="528828"/>
                </a:lnTo>
                <a:close/>
              </a:path>
              <a:path w="76200" h="3215640">
                <a:moveTo>
                  <a:pt x="53213" y="655320"/>
                </a:moveTo>
                <a:lnTo>
                  <a:pt x="50165" y="652272"/>
                </a:lnTo>
                <a:lnTo>
                  <a:pt x="36449" y="652272"/>
                </a:lnTo>
                <a:lnTo>
                  <a:pt x="33401" y="655320"/>
                </a:lnTo>
                <a:lnTo>
                  <a:pt x="36449" y="658368"/>
                </a:lnTo>
                <a:lnTo>
                  <a:pt x="50165" y="658368"/>
                </a:lnTo>
                <a:lnTo>
                  <a:pt x="53213" y="655320"/>
                </a:lnTo>
                <a:close/>
              </a:path>
              <a:path w="76200" h="3215640">
                <a:moveTo>
                  <a:pt x="52451" y="672846"/>
                </a:moveTo>
                <a:lnTo>
                  <a:pt x="48641" y="669036"/>
                </a:lnTo>
                <a:lnTo>
                  <a:pt x="36449" y="669036"/>
                </a:lnTo>
                <a:lnTo>
                  <a:pt x="33401" y="672084"/>
                </a:lnTo>
                <a:lnTo>
                  <a:pt x="36449" y="675132"/>
                </a:lnTo>
                <a:lnTo>
                  <a:pt x="50165" y="675132"/>
                </a:lnTo>
                <a:lnTo>
                  <a:pt x="52451" y="672846"/>
                </a:lnTo>
                <a:close/>
              </a:path>
              <a:path w="76200" h="3215640">
                <a:moveTo>
                  <a:pt x="49149" y="914400"/>
                </a:moveTo>
                <a:lnTo>
                  <a:pt x="47117" y="912876"/>
                </a:lnTo>
                <a:lnTo>
                  <a:pt x="34925" y="912876"/>
                </a:lnTo>
                <a:lnTo>
                  <a:pt x="33401" y="914400"/>
                </a:lnTo>
                <a:lnTo>
                  <a:pt x="34925" y="915924"/>
                </a:lnTo>
                <a:lnTo>
                  <a:pt x="47117" y="915924"/>
                </a:lnTo>
                <a:lnTo>
                  <a:pt x="49149" y="914400"/>
                </a:lnTo>
                <a:close/>
              </a:path>
              <a:path w="76200" h="3215640">
                <a:moveTo>
                  <a:pt x="48641" y="1124712"/>
                </a:moveTo>
                <a:lnTo>
                  <a:pt x="47117" y="1123188"/>
                </a:lnTo>
                <a:lnTo>
                  <a:pt x="34925" y="1123188"/>
                </a:lnTo>
                <a:lnTo>
                  <a:pt x="33401" y="1124712"/>
                </a:lnTo>
                <a:lnTo>
                  <a:pt x="34925" y="1126236"/>
                </a:lnTo>
                <a:lnTo>
                  <a:pt x="47117" y="1126236"/>
                </a:lnTo>
                <a:lnTo>
                  <a:pt x="48641" y="1124712"/>
                </a:lnTo>
                <a:close/>
              </a:path>
              <a:path w="76200" h="3215640">
                <a:moveTo>
                  <a:pt x="56261" y="2089404"/>
                </a:moveTo>
                <a:lnTo>
                  <a:pt x="55967" y="2083015"/>
                </a:lnTo>
                <a:lnTo>
                  <a:pt x="51689" y="2078736"/>
                </a:lnTo>
                <a:lnTo>
                  <a:pt x="37973" y="2078736"/>
                </a:lnTo>
                <a:lnTo>
                  <a:pt x="33401" y="2083308"/>
                </a:lnTo>
                <a:lnTo>
                  <a:pt x="33401" y="2089404"/>
                </a:lnTo>
                <a:lnTo>
                  <a:pt x="56261" y="2089404"/>
                </a:lnTo>
                <a:close/>
              </a:path>
              <a:path w="76200" h="3215640">
                <a:moveTo>
                  <a:pt x="56261" y="2095500"/>
                </a:moveTo>
                <a:lnTo>
                  <a:pt x="56261" y="2089404"/>
                </a:lnTo>
                <a:lnTo>
                  <a:pt x="33401" y="2089404"/>
                </a:lnTo>
                <a:lnTo>
                  <a:pt x="33401" y="2095500"/>
                </a:lnTo>
                <a:lnTo>
                  <a:pt x="37973" y="2101596"/>
                </a:lnTo>
                <a:lnTo>
                  <a:pt x="51689" y="2101596"/>
                </a:lnTo>
                <a:lnTo>
                  <a:pt x="56261" y="2095500"/>
                </a:lnTo>
                <a:close/>
              </a:path>
              <a:path w="76200" h="3215640">
                <a:moveTo>
                  <a:pt x="56261" y="2118360"/>
                </a:moveTo>
                <a:lnTo>
                  <a:pt x="56261" y="2095500"/>
                </a:lnTo>
                <a:lnTo>
                  <a:pt x="51689" y="2101596"/>
                </a:lnTo>
                <a:lnTo>
                  <a:pt x="37973" y="2101596"/>
                </a:lnTo>
                <a:lnTo>
                  <a:pt x="33401" y="2095500"/>
                </a:lnTo>
                <a:lnTo>
                  <a:pt x="33401" y="2118360"/>
                </a:lnTo>
                <a:lnTo>
                  <a:pt x="37973" y="2113788"/>
                </a:lnTo>
                <a:lnTo>
                  <a:pt x="51689" y="2113788"/>
                </a:lnTo>
                <a:lnTo>
                  <a:pt x="56261" y="2118360"/>
                </a:lnTo>
                <a:close/>
              </a:path>
              <a:path w="76200" h="3215640">
                <a:moveTo>
                  <a:pt x="56261" y="2125980"/>
                </a:moveTo>
                <a:lnTo>
                  <a:pt x="56261" y="2118360"/>
                </a:lnTo>
                <a:lnTo>
                  <a:pt x="51689" y="2113788"/>
                </a:lnTo>
                <a:lnTo>
                  <a:pt x="37973" y="2113788"/>
                </a:lnTo>
                <a:lnTo>
                  <a:pt x="33401" y="2118360"/>
                </a:lnTo>
                <a:lnTo>
                  <a:pt x="33401" y="2125980"/>
                </a:lnTo>
                <a:lnTo>
                  <a:pt x="56261" y="2125980"/>
                </a:lnTo>
                <a:close/>
              </a:path>
              <a:path w="76200" h="3215640">
                <a:moveTo>
                  <a:pt x="57507" y="2154659"/>
                </a:moveTo>
                <a:lnTo>
                  <a:pt x="56261" y="2125980"/>
                </a:lnTo>
                <a:lnTo>
                  <a:pt x="33401" y="2125980"/>
                </a:lnTo>
                <a:lnTo>
                  <a:pt x="33401" y="2132076"/>
                </a:lnTo>
                <a:lnTo>
                  <a:pt x="37973" y="2136648"/>
                </a:lnTo>
                <a:lnTo>
                  <a:pt x="51689" y="2136648"/>
                </a:lnTo>
                <a:lnTo>
                  <a:pt x="56261" y="2132076"/>
                </a:lnTo>
                <a:lnTo>
                  <a:pt x="56261" y="2153412"/>
                </a:lnTo>
                <a:lnTo>
                  <a:pt x="57507" y="2154659"/>
                </a:lnTo>
                <a:close/>
              </a:path>
              <a:path w="76200" h="3215640">
                <a:moveTo>
                  <a:pt x="56261" y="2153412"/>
                </a:moveTo>
                <a:lnTo>
                  <a:pt x="56261" y="2132076"/>
                </a:lnTo>
                <a:lnTo>
                  <a:pt x="51689" y="2136648"/>
                </a:lnTo>
                <a:lnTo>
                  <a:pt x="37973" y="2136648"/>
                </a:lnTo>
                <a:lnTo>
                  <a:pt x="33401" y="2132076"/>
                </a:lnTo>
                <a:lnTo>
                  <a:pt x="33401" y="2154936"/>
                </a:lnTo>
                <a:lnTo>
                  <a:pt x="39497" y="2148840"/>
                </a:lnTo>
                <a:lnTo>
                  <a:pt x="51689" y="2148840"/>
                </a:lnTo>
                <a:lnTo>
                  <a:pt x="56261" y="2153412"/>
                </a:lnTo>
                <a:close/>
              </a:path>
              <a:path w="76200" h="3215640">
                <a:moveTo>
                  <a:pt x="57785" y="2161032"/>
                </a:moveTo>
                <a:lnTo>
                  <a:pt x="57507" y="2154659"/>
                </a:lnTo>
                <a:lnTo>
                  <a:pt x="51689" y="2148840"/>
                </a:lnTo>
                <a:lnTo>
                  <a:pt x="39497" y="2148840"/>
                </a:lnTo>
                <a:lnTo>
                  <a:pt x="33401" y="2154936"/>
                </a:lnTo>
                <a:lnTo>
                  <a:pt x="33401" y="2161032"/>
                </a:lnTo>
                <a:lnTo>
                  <a:pt x="57785" y="2161032"/>
                </a:lnTo>
                <a:close/>
              </a:path>
              <a:path w="76200" h="3215640">
                <a:moveTo>
                  <a:pt x="57785" y="2167128"/>
                </a:moveTo>
                <a:lnTo>
                  <a:pt x="57785" y="2161032"/>
                </a:lnTo>
                <a:lnTo>
                  <a:pt x="33401" y="2161032"/>
                </a:lnTo>
                <a:lnTo>
                  <a:pt x="33401" y="2167128"/>
                </a:lnTo>
                <a:lnTo>
                  <a:pt x="39497" y="2173224"/>
                </a:lnTo>
                <a:lnTo>
                  <a:pt x="51689" y="2173224"/>
                </a:lnTo>
                <a:lnTo>
                  <a:pt x="57785" y="2167128"/>
                </a:lnTo>
                <a:close/>
              </a:path>
              <a:path w="76200" h="3215640">
                <a:moveTo>
                  <a:pt x="57785" y="2191512"/>
                </a:moveTo>
                <a:lnTo>
                  <a:pt x="57785" y="2167128"/>
                </a:lnTo>
                <a:lnTo>
                  <a:pt x="51689" y="2173224"/>
                </a:lnTo>
                <a:lnTo>
                  <a:pt x="39497" y="2173224"/>
                </a:lnTo>
                <a:lnTo>
                  <a:pt x="33401" y="2167128"/>
                </a:lnTo>
                <a:lnTo>
                  <a:pt x="33401" y="2191512"/>
                </a:lnTo>
                <a:lnTo>
                  <a:pt x="39497" y="2185416"/>
                </a:lnTo>
                <a:lnTo>
                  <a:pt x="51689" y="2185416"/>
                </a:lnTo>
                <a:lnTo>
                  <a:pt x="57785" y="2191512"/>
                </a:lnTo>
                <a:close/>
              </a:path>
              <a:path w="76200" h="3215640">
                <a:moveTo>
                  <a:pt x="57785" y="2197608"/>
                </a:moveTo>
                <a:lnTo>
                  <a:pt x="57785" y="2191512"/>
                </a:lnTo>
                <a:lnTo>
                  <a:pt x="51689" y="2185416"/>
                </a:lnTo>
                <a:lnTo>
                  <a:pt x="39497" y="2185416"/>
                </a:lnTo>
                <a:lnTo>
                  <a:pt x="33401" y="2191512"/>
                </a:lnTo>
                <a:lnTo>
                  <a:pt x="33401" y="2197608"/>
                </a:lnTo>
                <a:lnTo>
                  <a:pt x="57785" y="2197608"/>
                </a:lnTo>
                <a:close/>
              </a:path>
              <a:path w="76200" h="3215640">
                <a:moveTo>
                  <a:pt x="57785" y="2203704"/>
                </a:moveTo>
                <a:lnTo>
                  <a:pt x="57785" y="2197608"/>
                </a:lnTo>
                <a:lnTo>
                  <a:pt x="33401" y="2197608"/>
                </a:lnTo>
                <a:lnTo>
                  <a:pt x="33644" y="2203948"/>
                </a:lnTo>
                <a:lnTo>
                  <a:pt x="39497" y="2209800"/>
                </a:lnTo>
                <a:lnTo>
                  <a:pt x="51689" y="2209800"/>
                </a:lnTo>
                <a:lnTo>
                  <a:pt x="57785" y="2203704"/>
                </a:lnTo>
                <a:close/>
              </a:path>
              <a:path w="76200" h="3215640">
                <a:moveTo>
                  <a:pt x="33644" y="2203948"/>
                </a:moveTo>
                <a:lnTo>
                  <a:pt x="33401" y="2197608"/>
                </a:lnTo>
                <a:lnTo>
                  <a:pt x="33401" y="2203704"/>
                </a:lnTo>
                <a:lnTo>
                  <a:pt x="33644" y="2203948"/>
                </a:lnTo>
                <a:close/>
              </a:path>
              <a:path w="76200" h="3215640">
                <a:moveTo>
                  <a:pt x="33635" y="2430545"/>
                </a:moveTo>
                <a:lnTo>
                  <a:pt x="33401" y="2430780"/>
                </a:lnTo>
                <a:lnTo>
                  <a:pt x="33401" y="2436876"/>
                </a:lnTo>
                <a:lnTo>
                  <a:pt x="33635" y="2430545"/>
                </a:lnTo>
                <a:close/>
              </a:path>
              <a:path w="76200" h="3215640">
                <a:moveTo>
                  <a:pt x="57785" y="2436876"/>
                </a:moveTo>
                <a:lnTo>
                  <a:pt x="57785" y="2430780"/>
                </a:lnTo>
                <a:lnTo>
                  <a:pt x="51689" y="2424684"/>
                </a:lnTo>
                <a:lnTo>
                  <a:pt x="39497" y="2424684"/>
                </a:lnTo>
                <a:lnTo>
                  <a:pt x="33635" y="2430545"/>
                </a:lnTo>
                <a:lnTo>
                  <a:pt x="33401" y="2436876"/>
                </a:lnTo>
                <a:lnTo>
                  <a:pt x="57785" y="2436876"/>
                </a:lnTo>
                <a:close/>
              </a:path>
              <a:path w="76200" h="3215640">
                <a:moveTo>
                  <a:pt x="57785" y="2436876"/>
                </a:moveTo>
                <a:lnTo>
                  <a:pt x="33401" y="2436876"/>
                </a:lnTo>
                <a:lnTo>
                  <a:pt x="33401" y="2442972"/>
                </a:lnTo>
                <a:lnTo>
                  <a:pt x="39497" y="2449068"/>
                </a:lnTo>
                <a:lnTo>
                  <a:pt x="51689" y="2449068"/>
                </a:lnTo>
                <a:lnTo>
                  <a:pt x="57550" y="2443206"/>
                </a:lnTo>
                <a:lnTo>
                  <a:pt x="57785" y="2436876"/>
                </a:lnTo>
                <a:close/>
              </a:path>
              <a:path w="76200" h="3215640">
                <a:moveTo>
                  <a:pt x="57550" y="2443206"/>
                </a:moveTo>
                <a:lnTo>
                  <a:pt x="51689" y="2449068"/>
                </a:lnTo>
                <a:lnTo>
                  <a:pt x="39497" y="2449068"/>
                </a:lnTo>
                <a:lnTo>
                  <a:pt x="33401" y="2442972"/>
                </a:lnTo>
                <a:lnTo>
                  <a:pt x="33401" y="2471928"/>
                </a:lnTo>
                <a:lnTo>
                  <a:pt x="37973" y="2467356"/>
                </a:lnTo>
                <a:lnTo>
                  <a:pt x="51689" y="2467356"/>
                </a:lnTo>
                <a:lnTo>
                  <a:pt x="56261" y="2471928"/>
                </a:lnTo>
                <a:lnTo>
                  <a:pt x="56261" y="2478024"/>
                </a:lnTo>
                <a:lnTo>
                  <a:pt x="57550" y="2443206"/>
                </a:lnTo>
                <a:close/>
              </a:path>
              <a:path w="76200" h="3215640">
                <a:moveTo>
                  <a:pt x="56261" y="2478024"/>
                </a:moveTo>
                <a:lnTo>
                  <a:pt x="56261" y="2471928"/>
                </a:lnTo>
                <a:lnTo>
                  <a:pt x="51689" y="2467356"/>
                </a:lnTo>
                <a:lnTo>
                  <a:pt x="37973" y="2467356"/>
                </a:lnTo>
                <a:lnTo>
                  <a:pt x="33401" y="2471928"/>
                </a:lnTo>
                <a:lnTo>
                  <a:pt x="33401" y="2478024"/>
                </a:lnTo>
                <a:lnTo>
                  <a:pt x="56261" y="2478024"/>
                </a:lnTo>
                <a:close/>
              </a:path>
              <a:path w="76200" h="3215640">
                <a:moveTo>
                  <a:pt x="55967" y="2485937"/>
                </a:moveTo>
                <a:lnTo>
                  <a:pt x="51689" y="2490216"/>
                </a:lnTo>
                <a:lnTo>
                  <a:pt x="37973" y="2490216"/>
                </a:lnTo>
                <a:lnTo>
                  <a:pt x="33401" y="2485644"/>
                </a:lnTo>
                <a:lnTo>
                  <a:pt x="33401" y="2511044"/>
                </a:lnTo>
                <a:lnTo>
                  <a:pt x="36449" y="2506980"/>
                </a:lnTo>
                <a:lnTo>
                  <a:pt x="50165" y="2506980"/>
                </a:lnTo>
                <a:lnTo>
                  <a:pt x="54737" y="2513076"/>
                </a:lnTo>
                <a:lnTo>
                  <a:pt x="54737" y="2519172"/>
                </a:lnTo>
                <a:lnTo>
                  <a:pt x="55967" y="2485937"/>
                </a:lnTo>
                <a:close/>
              </a:path>
              <a:path w="76200" h="3215640">
                <a:moveTo>
                  <a:pt x="57785" y="2397252"/>
                </a:moveTo>
                <a:lnTo>
                  <a:pt x="34925" y="2395728"/>
                </a:lnTo>
                <a:lnTo>
                  <a:pt x="33635" y="2430545"/>
                </a:lnTo>
                <a:lnTo>
                  <a:pt x="34925" y="2429256"/>
                </a:lnTo>
                <a:lnTo>
                  <a:pt x="34925" y="2397252"/>
                </a:lnTo>
                <a:lnTo>
                  <a:pt x="57785" y="2397252"/>
                </a:lnTo>
                <a:close/>
              </a:path>
              <a:path w="76200" h="3215640">
                <a:moveTo>
                  <a:pt x="57785" y="2229612"/>
                </a:moveTo>
                <a:lnTo>
                  <a:pt x="57785" y="2203704"/>
                </a:lnTo>
                <a:lnTo>
                  <a:pt x="51689" y="2209800"/>
                </a:lnTo>
                <a:lnTo>
                  <a:pt x="39497" y="2209800"/>
                </a:lnTo>
                <a:lnTo>
                  <a:pt x="33644" y="2203948"/>
                </a:lnTo>
                <a:lnTo>
                  <a:pt x="34925" y="2237232"/>
                </a:lnTo>
                <a:lnTo>
                  <a:pt x="34925" y="2229612"/>
                </a:lnTo>
                <a:lnTo>
                  <a:pt x="39497" y="2225040"/>
                </a:lnTo>
                <a:lnTo>
                  <a:pt x="53213" y="2225040"/>
                </a:lnTo>
                <a:lnTo>
                  <a:pt x="57785" y="2229612"/>
                </a:lnTo>
                <a:close/>
              </a:path>
              <a:path w="76200" h="3215640">
                <a:moveTo>
                  <a:pt x="52777" y="546680"/>
                </a:moveTo>
                <a:lnTo>
                  <a:pt x="50165" y="544068"/>
                </a:lnTo>
                <a:lnTo>
                  <a:pt x="36449" y="544068"/>
                </a:lnTo>
                <a:lnTo>
                  <a:pt x="33836" y="546680"/>
                </a:lnTo>
                <a:lnTo>
                  <a:pt x="36449" y="550164"/>
                </a:lnTo>
                <a:lnTo>
                  <a:pt x="50165" y="550164"/>
                </a:lnTo>
                <a:lnTo>
                  <a:pt x="52777" y="546680"/>
                </a:lnTo>
                <a:close/>
              </a:path>
              <a:path w="76200" h="3215640">
                <a:moveTo>
                  <a:pt x="57785" y="487680"/>
                </a:moveTo>
                <a:lnTo>
                  <a:pt x="34925" y="486156"/>
                </a:lnTo>
                <a:lnTo>
                  <a:pt x="34031" y="495983"/>
                </a:lnTo>
                <a:lnTo>
                  <a:pt x="34925" y="494792"/>
                </a:lnTo>
                <a:lnTo>
                  <a:pt x="34925" y="492252"/>
                </a:lnTo>
                <a:lnTo>
                  <a:pt x="36013" y="493340"/>
                </a:lnTo>
                <a:lnTo>
                  <a:pt x="37973" y="490728"/>
                </a:lnTo>
                <a:lnTo>
                  <a:pt x="51689" y="490728"/>
                </a:lnTo>
                <a:lnTo>
                  <a:pt x="54493" y="494467"/>
                </a:lnTo>
                <a:lnTo>
                  <a:pt x="54737" y="494538"/>
                </a:lnTo>
                <a:lnTo>
                  <a:pt x="57338" y="492586"/>
                </a:lnTo>
                <a:lnTo>
                  <a:pt x="57785" y="487680"/>
                </a:lnTo>
                <a:close/>
              </a:path>
              <a:path w="76200" h="3215640">
                <a:moveTo>
                  <a:pt x="52451" y="582930"/>
                </a:moveTo>
                <a:lnTo>
                  <a:pt x="50165" y="580644"/>
                </a:lnTo>
                <a:lnTo>
                  <a:pt x="36449" y="580644"/>
                </a:lnTo>
                <a:lnTo>
                  <a:pt x="34163" y="582930"/>
                </a:lnTo>
                <a:lnTo>
                  <a:pt x="36449" y="585216"/>
                </a:lnTo>
                <a:lnTo>
                  <a:pt x="50165" y="585216"/>
                </a:lnTo>
                <a:lnTo>
                  <a:pt x="52451" y="582930"/>
                </a:lnTo>
                <a:close/>
              </a:path>
              <a:path w="76200" h="3215640">
                <a:moveTo>
                  <a:pt x="52451" y="601218"/>
                </a:moveTo>
                <a:lnTo>
                  <a:pt x="50165" y="598932"/>
                </a:lnTo>
                <a:lnTo>
                  <a:pt x="36449" y="598932"/>
                </a:lnTo>
                <a:lnTo>
                  <a:pt x="34163" y="601218"/>
                </a:lnTo>
                <a:lnTo>
                  <a:pt x="36449" y="603504"/>
                </a:lnTo>
                <a:lnTo>
                  <a:pt x="50165" y="603504"/>
                </a:lnTo>
                <a:lnTo>
                  <a:pt x="52451" y="601218"/>
                </a:lnTo>
                <a:close/>
              </a:path>
              <a:path w="76200" h="3215640">
                <a:moveTo>
                  <a:pt x="52451" y="637794"/>
                </a:moveTo>
                <a:lnTo>
                  <a:pt x="50165" y="635508"/>
                </a:lnTo>
                <a:lnTo>
                  <a:pt x="36449" y="635508"/>
                </a:lnTo>
                <a:lnTo>
                  <a:pt x="34163" y="637794"/>
                </a:lnTo>
                <a:lnTo>
                  <a:pt x="36449" y="640080"/>
                </a:lnTo>
                <a:lnTo>
                  <a:pt x="50165" y="640080"/>
                </a:lnTo>
                <a:lnTo>
                  <a:pt x="52451" y="637794"/>
                </a:lnTo>
                <a:close/>
              </a:path>
              <a:path w="76200" h="3215640">
                <a:moveTo>
                  <a:pt x="47879" y="1171194"/>
                </a:moveTo>
                <a:lnTo>
                  <a:pt x="47117" y="1170432"/>
                </a:lnTo>
                <a:lnTo>
                  <a:pt x="34925" y="1170432"/>
                </a:lnTo>
                <a:lnTo>
                  <a:pt x="34163" y="1171194"/>
                </a:lnTo>
                <a:lnTo>
                  <a:pt x="34925" y="1171956"/>
                </a:lnTo>
                <a:lnTo>
                  <a:pt x="47117" y="1171956"/>
                </a:lnTo>
                <a:lnTo>
                  <a:pt x="47879" y="1171194"/>
                </a:lnTo>
                <a:close/>
              </a:path>
              <a:path w="76200" h="3215640">
                <a:moveTo>
                  <a:pt x="52124" y="564315"/>
                </a:moveTo>
                <a:lnTo>
                  <a:pt x="50165" y="562356"/>
                </a:lnTo>
                <a:lnTo>
                  <a:pt x="36449" y="562356"/>
                </a:lnTo>
                <a:lnTo>
                  <a:pt x="34489" y="564315"/>
                </a:lnTo>
                <a:lnTo>
                  <a:pt x="36449" y="566928"/>
                </a:lnTo>
                <a:lnTo>
                  <a:pt x="50165" y="566928"/>
                </a:lnTo>
                <a:lnTo>
                  <a:pt x="52124" y="564315"/>
                </a:lnTo>
                <a:close/>
              </a:path>
              <a:path w="76200" h="3215640">
                <a:moveTo>
                  <a:pt x="52124" y="619832"/>
                </a:moveTo>
                <a:lnTo>
                  <a:pt x="50165" y="617220"/>
                </a:lnTo>
                <a:lnTo>
                  <a:pt x="36449" y="617220"/>
                </a:lnTo>
                <a:lnTo>
                  <a:pt x="34489" y="619832"/>
                </a:lnTo>
                <a:lnTo>
                  <a:pt x="36449" y="621792"/>
                </a:lnTo>
                <a:lnTo>
                  <a:pt x="50165" y="621792"/>
                </a:lnTo>
                <a:lnTo>
                  <a:pt x="52124" y="619832"/>
                </a:lnTo>
                <a:close/>
              </a:path>
              <a:path w="76200" h="3215640">
                <a:moveTo>
                  <a:pt x="34925" y="2932176"/>
                </a:moveTo>
                <a:lnTo>
                  <a:pt x="34925" y="2926080"/>
                </a:lnTo>
                <a:lnTo>
                  <a:pt x="34707" y="2932394"/>
                </a:lnTo>
                <a:lnTo>
                  <a:pt x="34925" y="2932176"/>
                </a:lnTo>
                <a:close/>
              </a:path>
              <a:path w="76200" h="3215640">
                <a:moveTo>
                  <a:pt x="58631" y="418253"/>
                </a:moveTo>
                <a:lnTo>
                  <a:pt x="54737" y="422148"/>
                </a:lnTo>
                <a:lnTo>
                  <a:pt x="41021" y="422148"/>
                </a:lnTo>
                <a:lnTo>
                  <a:pt x="36666" y="417794"/>
                </a:lnTo>
                <a:lnTo>
                  <a:pt x="34925" y="419100"/>
                </a:lnTo>
                <a:lnTo>
                  <a:pt x="34925" y="425196"/>
                </a:lnTo>
                <a:lnTo>
                  <a:pt x="57785" y="425196"/>
                </a:lnTo>
                <a:lnTo>
                  <a:pt x="57785" y="426720"/>
                </a:lnTo>
                <a:lnTo>
                  <a:pt x="58631" y="418253"/>
                </a:lnTo>
                <a:close/>
              </a:path>
              <a:path w="76200" h="3215640">
                <a:moveTo>
                  <a:pt x="57785" y="432816"/>
                </a:moveTo>
                <a:lnTo>
                  <a:pt x="57785" y="426720"/>
                </a:lnTo>
                <a:lnTo>
                  <a:pt x="37973" y="425305"/>
                </a:lnTo>
                <a:lnTo>
                  <a:pt x="34925" y="425196"/>
                </a:lnTo>
                <a:lnTo>
                  <a:pt x="34925" y="432816"/>
                </a:lnTo>
                <a:lnTo>
                  <a:pt x="35941" y="433578"/>
                </a:lnTo>
                <a:lnTo>
                  <a:pt x="41021" y="429768"/>
                </a:lnTo>
                <a:lnTo>
                  <a:pt x="53213" y="429768"/>
                </a:lnTo>
                <a:lnTo>
                  <a:pt x="57023" y="433578"/>
                </a:lnTo>
                <a:lnTo>
                  <a:pt x="57785" y="432816"/>
                </a:lnTo>
                <a:close/>
              </a:path>
              <a:path w="76200" h="3215640">
                <a:moveTo>
                  <a:pt x="35941" y="433578"/>
                </a:moveTo>
                <a:lnTo>
                  <a:pt x="34925" y="432816"/>
                </a:lnTo>
                <a:lnTo>
                  <a:pt x="34925" y="434340"/>
                </a:lnTo>
                <a:lnTo>
                  <a:pt x="35941" y="433578"/>
                </a:lnTo>
                <a:close/>
              </a:path>
              <a:path w="76200" h="3215640">
                <a:moveTo>
                  <a:pt x="57785" y="440436"/>
                </a:moveTo>
                <a:lnTo>
                  <a:pt x="57785" y="434340"/>
                </a:lnTo>
                <a:lnTo>
                  <a:pt x="57023" y="433578"/>
                </a:lnTo>
                <a:lnTo>
                  <a:pt x="53213" y="437388"/>
                </a:lnTo>
                <a:lnTo>
                  <a:pt x="41021" y="437388"/>
                </a:lnTo>
                <a:lnTo>
                  <a:pt x="35941" y="433578"/>
                </a:lnTo>
                <a:lnTo>
                  <a:pt x="34925" y="434340"/>
                </a:lnTo>
                <a:lnTo>
                  <a:pt x="34925" y="440436"/>
                </a:lnTo>
                <a:lnTo>
                  <a:pt x="57785" y="440436"/>
                </a:lnTo>
                <a:close/>
              </a:path>
              <a:path w="76200" h="3215640">
                <a:moveTo>
                  <a:pt x="36449" y="440436"/>
                </a:moveTo>
                <a:lnTo>
                  <a:pt x="34925" y="440436"/>
                </a:lnTo>
                <a:lnTo>
                  <a:pt x="34925" y="446532"/>
                </a:lnTo>
                <a:lnTo>
                  <a:pt x="35687" y="447294"/>
                </a:lnTo>
                <a:lnTo>
                  <a:pt x="36449" y="440436"/>
                </a:lnTo>
                <a:close/>
              </a:path>
              <a:path w="76200" h="3215640">
                <a:moveTo>
                  <a:pt x="35687" y="447294"/>
                </a:moveTo>
                <a:lnTo>
                  <a:pt x="34925" y="448056"/>
                </a:lnTo>
                <a:lnTo>
                  <a:pt x="34925" y="454152"/>
                </a:lnTo>
                <a:lnTo>
                  <a:pt x="35687" y="447294"/>
                </a:lnTo>
                <a:close/>
              </a:path>
              <a:path w="76200" h="3215640">
                <a:moveTo>
                  <a:pt x="57785" y="455676"/>
                </a:moveTo>
                <a:lnTo>
                  <a:pt x="57785" y="448056"/>
                </a:lnTo>
                <a:lnTo>
                  <a:pt x="57131" y="447403"/>
                </a:lnTo>
                <a:lnTo>
                  <a:pt x="53213" y="452628"/>
                </a:lnTo>
                <a:lnTo>
                  <a:pt x="41021" y="452628"/>
                </a:lnTo>
                <a:lnTo>
                  <a:pt x="35687" y="447294"/>
                </a:lnTo>
                <a:lnTo>
                  <a:pt x="34925" y="454152"/>
                </a:lnTo>
                <a:lnTo>
                  <a:pt x="45593" y="455574"/>
                </a:lnTo>
                <a:lnTo>
                  <a:pt x="57785" y="455676"/>
                </a:lnTo>
                <a:close/>
              </a:path>
              <a:path w="76200" h="3215640">
                <a:moveTo>
                  <a:pt x="46355" y="455676"/>
                </a:moveTo>
                <a:lnTo>
                  <a:pt x="34925" y="454152"/>
                </a:lnTo>
                <a:lnTo>
                  <a:pt x="34925" y="455676"/>
                </a:lnTo>
                <a:lnTo>
                  <a:pt x="46355" y="455676"/>
                </a:lnTo>
                <a:close/>
              </a:path>
              <a:path w="76200" h="3215640">
                <a:moveTo>
                  <a:pt x="57785" y="461772"/>
                </a:moveTo>
                <a:lnTo>
                  <a:pt x="57785" y="457200"/>
                </a:lnTo>
                <a:lnTo>
                  <a:pt x="47117" y="455777"/>
                </a:lnTo>
                <a:lnTo>
                  <a:pt x="34925" y="455676"/>
                </a:lnTo>
                <a:lnTo>
                  <a:pt x="34925" y="461772"/>
                </a:lnTo>
                <a:lnTo>
                  <a:pt x="35687" y="462534"/>
                </a:lnTo>
                <a:lnTo>
                  <a:pt x="39497" y="458724"/>
                </a:lnTo>
                <a:lnTo>
                  <a:pt x="53213" y="458724"/>
                </a:lnTo>
                <a:lnTo>
                  <a:pt x="57023" y="462534"/>
                </a:lnTo>
                <a:lnTo>
                  <a:pt x="57785" y="461772"/>
                </a:lnTo>
                <a:close/>
              </a:path>
              <a:path w="76200" h="3215640">
                <a:moveTo>
                  <a:pt x="35687" y="462534"/>
                </a:moveTo>
                <a:lnTo>
                  <a:pt x="34925" y="461772"/>
                </a:lnTo>
                <a:lnTo>
                  <a:pt x="34925" y="463296"/>
                </a:lnTo>
                <a:lnTo>
                  <a:pt x="35687" y="462534"/>
                </a:lnTo>
                <a:close/>
              </a:path>
              <a:path w="76200" h="3215640">
                <a:moveTo>
                  <a:pt x="57785" y="469392"/>
                </a:moveTo>
                <a:lnTo>
                  <a:pt x="57785" y="463296"/>
                </a:lnTo>
                <a:lnTo>
                  <a:pt x="57023" y="462534"/>
                </a:lnTo>
                <a:lnTo>
                  <a:pt x="53213" y="466344"/>
                </a:lnTo>
                <a:lnTo>
                  <a:pt x="39497" y="466344"/>
                </a:lnTo>
                <a:lnTo>
                  <a:pt x="35687" y="462534"/>
                </a:lnTo>
                <a:lnTo>
                  <a:pt x="34925" y="463296"/>
                </a:lnTo>
                <a:lnTo>
                  <a:pt x="34925" y="469392"/>
                </a:lnTo>
                <a:lnTo>
                  <a:pt x="57785" y="469392"/>
                </a:lnTo>
                <a:close/>
              </a:path>
              <a:path w="76200" h="3215640">
                <a:moveTo>
                  <a:pt x="57785" y="470916"/>
                </a:moveTo>
                <a:lnTo>
                  <a:pt x="57785" y="469392"/>
                </a:lnTo>
                <a:lnTo>
                  <a:pt x="34925" y="469392"/>
                </a:lnTo>
                <a:lnTo>
                  <a:pt x="57785" y="470916"/>
                </a:lnTo>
                <a:close/>
              </a:path>
              <a:path w="76200" h="3215640">
                <a:moveTo>
                  <a:pt x="57785" y="477012"/>
                </a:moveTo>
                <a:lnTo>
                  <a:pt x="57785" y="470916"/>
                </a:lnTo>
                <a:lnTo>
                  <a:pt x="34925" y="469392"/>
                </a:lnTo>
                <a:lnTo>
                  <a:pt x="34925" y="477012"/>
                </a:lnTo>
                <a:lnTo>
                  <a:pt x="36449" y="478536"/>
                </a:lnTo>
                <a:lnTo>
                  <a:pt x="39497" y="475488"/>
                </a:lnTo>
                <a:lnTo>
                  <a:pt x="51689" y="475488"/>
                </a:lnTo>
                <a:lnTo>
                  <a:pt x="56043" y="478754"/>
                </a:lnTo>
                <a:lnTo>
                  <a:pt x="57785" y="477012"/>
                </a:lnTo>
                <a:close/>
              </a:path>
              <a:path w="76200" h="3215640">
                <a:moveTo>
                  <a:pt x="36449" y="478536"/>
                </a:moveTo>
                <a:lnTo>
                  <a:pt x="34925" y="477012"/>
                </a:lnTo>
                <a:lnTo>
                  <a:pt x="34925" y="480060"/>
                </a:lnTo>
                <a:lnTo>
                  <a:pt x="36449" y="478536"/>
                </a:lnTo>
                <a:close/>
              </a:path>
              <a:path w="76200" h="3215640">
                <a:moveTo>
                  <a:pt x="57785" y="486156"/>
                </a:moveTo>
                <a:lnTo>
                  <a:pt x="57785" y="480060"/>
                </a:lnTo>
                <a:lnTo>
                  <a:pt x="56261" y="478917"/>
                </a:lnTo>
                <a:lnTo>
                  <a:pt x="55967" y="478829"/>
                </a:lnTo>
                <a:lnTo>
                  <a:pt x="53213" y="481584"/>
                </a:lnTo>
                <a:lnTo>
                  <a:pt x="39497" y="481584"/>
                </a:lnTo>
                <a:lnTo>
                  <a:pt x="36449" y="478536"/>
                </a:lnTo>
                <a:lnTo>
                  <a:pt x="34925" y="480060"/>
                </a:lnTo>
                <a:lnTo>
                  <a:pt x="34925" y="486156"/>
                </a:lnTo>
                <a:lnTo>
                  <a:pt x="57785" y="486156"/>
                </a:lnTo>
                <a:close/>
              </a:path>
              <a:path w="76200" h="3215640">
                <a:moveTo>
                  <a:pt x="57785" y="487680"/>
                </a:moveTo>
                <a:lnTo>
                  <a:pt x="57785" y="486156"/>
                </a:lnTo>
                <a:lnTo>
                  <a:pt x="34925" y="486156"/>
                </a:lnTo>
                <a:lnTo>
                  <a:pt x="57785" y="487680"/>
                </a:lnTo>
                <a:close/>
              </a:path>
              <a:path w="76200" h="3215640">
                <a:moveTo>
                  <a:pt x="36013" y="493340"/>
                </a:moveTo>
                <a:lnTo>
                  <a:pt x="34925" y="492252"/>
                </a:lnTo>
                <a:lnTo>
                  <a:pt x="34925" y="494792"/>
                </a:lnTo>
                <a:lnTo>
                  <a:pt x="36013" y="493340"/>
                </a:lnTo>
                <a:close/>
              </a:path>
              <a:path w="76200" h="3215640">
                <a:moveTo>
                  <a:pt x="52777" y="529916"/>
                </a:moveTo>
                <a:lnTo>
                  <a:pt x="50165" y="527304"/>
                </a:lnTo>
                <a:lnTo>
                  <a:pt x="36449" y="527304"/>
                </a:lnTo>
                <a:lnTo>
                  <a:pt x="34925" y="528828"/>
                </a:lnTo>
                <a:lnTo>
                  <a:pt x="37973" y="531876"/>
                </a:lnTo>
                <a:lnTo>
                  <a:pt x="50165" y="531876"/>
                </a:lnTo>
                <a:lnTo>
                  <a:pt x="52777" y="529916"/>
                </a:lnTo>
                <a:close/>
              </a:path>
              <a:path w="76200" h="3215640">
                <a:moveTo>
                  <a:pt x="57785" y="2235708"/>
                </a:moveTo>
                <a:lnTo>
                  <a:pt x="57785" y="2229612"/>
                </a:lnTo>
                <a:lnTo>
                  <a:pt x="53213" y="2225040"/>
                </a:lnTo>
                <a:lnTo>
                  <a:pt x="39497" y="2225040"/>
                </a:lnTo>
                <a:lnTo>
                  <a:pt x="34925" y="2229612"/>
                </a:lnTo>
                <a:lnTo>
                  <a:pt x="34925" y="2237232"/>
                </a:lnTo>
                <a:lnTo>
                  <a:pt x="57785" y="2235708"/>
                </a:lnTo>
                <a:close/>
              </a:path>
              <a:path w="76200" h="3215640">
                <a:moveTo>
                  <a:pt x="57785" y="2243328"/>
                </a:moveTo>
                <a:lnTo>
                  <a:pt x="57785" y="2235708"/>
                </a:lnTo>
                <a:lnTo>
                  <a:pt x="34925" y="2237232"/>
                </a:lnTo>
                <a:lnTo>
                  <a:pt x="34925" y="2243328"/>
                </a:lnTo>
                <a:lnTo>
                  <a:pt x="39497" y="2247900"/>
                </a:lnTo>
                <a:lnTo>
                  <a:pt x="53213" y="2247900"/>
                </a:lnTo>
                <a:lnTo>
                  <a:pt x="57785" y="2243328"/>
                </a:lnTo>
                <a:close/>
              </a:path>
              <a:path w="76200" h="3215640">
                <a:moveTo>
                  <a:pt x="57785" y="2270760"/>
                </a:moveTo>
                <a:lnTo>
                  <a:pt x="57785" y="2243328"/>
                </a:lnTo>
                <a:lnTo>
                  <a:pt x="53213" y="2247900"/>
                </a:lnTo>
                <a:lnTo>
                  <a:pt x="39497" y="2247900"/>
                </a:lnTo>
                <a:lnTo>
                  <a:pt x="34925" y="2243328"/>
                </a:lnTo>
                <a:lnTo>
                  <a:pt x="34925" y="2270760"/>
                </a:lnTo>
                <a:lnTo>
                  <a:pt x="39497" y="2264664"/>
                </a:lnTo>
                <a:lnTo>
                  <a:pt x="53213" y="2264664"/>
                </a:lnTo>
                <a:lnTo>
                  <a:pt x="57785" y="2270760"/>
                </a:lnTo>
                <a:close/>
              </a:path>
              <a:path w="76200" h="3215640">
                <a:moveTo>
                  <a:pt x="57785" y="2275332"/>
                </a:moveTo>
                <a:lnTo>
                  <a:pt x="57785" y="2270760"/>
                </a:lnTo>
                <a:lnTo>
                  <a:pt x="53213" y="2264664"/>
                </a:lnTo>
                <a:lnTo>
                  <a:pt x="39497" y="2264664"/>
                </a:lnTo>
                <a:lnTo>
                  <a:pt x="34925" y="2270760"/>
                </a:lnTo>
                <a:lnTo>
                  <a:pt x="34925" y="2276856"/>
                </a:lnTo>
                <a:lnTo>
                  <a:pt x="57785" y="2275332"/>
                </a:lnTo>
                <a:close/>
              </a:path>
              <a:path w="76200" h="3215640">
                <a:moveTo>
                  <a:pt x="57785" y="2276856"/>
                </a:moveTo>
                <a:lnTo>
                  <a:pt x="57785" y="2275332"/>
                </a:lnTo>
                <a:lnTo>
                  <a:pt x="34925" y="2276856"/>
                </a:lnTo>
                <a:lnTo>
                  <a:pt x="57785" y="2276856"/>
                </a:lnTo>
                <a:close/>
              </a:path>
              <a:path w="76200" h="3215640">
                <a:moveTo>
                  <a:pt x="57785" y="2282952"/>
                </a:moveTo>
                <a:lnTo>
                  <a:pt x="57785" y="2276856"/>
                </a:lnTo>
                <a:lnTo>
                  <a:pt x="34925" y="2276856"/>
                </a:lnTo>
                <a:lnTo>
                  <a:pt x="34925" y="2282952"/>
                </a:lnTo>
                <a:lnTo>
                  <a:pt x="39497" y="2287524"/>
                </a:lnTo>
                <a:lnTo>
                  <a:pt x="53213" y="2287524"/>
                </a:lnTo>
                <a:lnTo>
                  <a:pt x="57785" y="2282952"/>
                </a:lnTo>
                <a:close/>
              </a:path>
              <a:path w="76200" h="3215640">
                <a:moveTo>
                  <a:pt x="57785" y="2308860"/>
                </a:moveTo>
                <a:lnTo>
                  <a:pt x="57785" y="2282952"/>
                </a:lnTo>
                <a:lnTo>
                  <a:pt x="53213" y="2287524"/>
                </a:lnTo>
                <a:lnTo>
                  <a:pt x="39497" y="2287524"/>
                </a:lnTo>
                <a:lnTo>
                  <a:pt x="34925" y="2282952"/>
                </a:lnTo>
                <a:lnTo>
                  <a:pt x="34925" y="2308860"/>
                </a:lnTo>
                <a:lnTo>
                  <a:pt x="39497" y="2302764"/>
                </a:lnTo>
                <a:lnTo>
                  <a:pt x="53213" y="2302764"/>
                </a:lnTo>
                <a:lnTo>
                  <a:pt x="57785" y="2308860"/>
                </a:lnTo>
                <a:close/>
              </a:path>
              <a:path w="76200" h="3215640">
                <a:moveTo>
                  <a:pt x="57785" y="2314956"/>
                </a:moveTo>
                <a:lnTo>
                  <a:pt x="57785" y="2308860"/>
                </a:lnTo>
                <a:lnTo>
                  <a:pt x="53213" y="2302764"/>
                </a:lnTo>
                <a:lnTo>
                  <a:pt x="39497" y="2302764"/>
                </a:lnTo>
                <a:lnTo>
                  <a:pt x="34925" y="2308860"/>
                </a:lnTo>
                <a:lnTo>
                  <a:pt x="34925" y="2314956"/>
                </a:lnTo>
                <a:lnTo>
                  <a:pt x="57785" y="2314956"/>
                </a:lnTo>
                <a:close/>
              </a:path>
              <a:path w="76200" h="3215640">
                <a:moveTo>
                  <a:pt x="57785" y="2321052"/>
                </a:moveTo>
                <a:lnTo>
                  <a:pt x="57785" y="2314956"/>
                </a:lnTo>
                <a:lnTo>
                  <a:pt x="34925" y="2314956"/>
                </a:lnTo>
                <a:lnTo>
                  <a:pt x="34925" y="2321052"/>
                </a:lnTo>
                <a:lnTo>
                  <a:pt x="39497" y="2327148"/>
                </a:lnTo>
                <a:lnTo>
                  <a:pt x="53213" y="2327148"/>
                </a:lnTo>
                <a:lnTo>
                  <a:pt x="57785" y="2321052"/>
                </a:lnTo>
                <a:close/>
              </a:path>
              <a:path w="76200" h="3215640">
                <a:moveTo>
                  <a:pt x="57785" y="2350008"/>
                </a:moveTo>
                <a:lnTo>
                  <a:pt x="57785" y="2321052"/>
                </a:lnTo>
                <a:lnTo>
                  <a:pt x="53213" y="2327148"/>
                </a:lnTo>
                <a:lnTo>
                  <a:pt x="39497" y="2327148"/>
                </a:lnTo>
                <a:lnTo>
                  <a:pt x="34925" y="2321052"/>
                </a:lnTo>
                <a:lnTo>
                  <a:pt x="34925" y="2350008"/>
                </a:lnTo>
                <a:lnTo>
                  <a:pt x="39497" y="2343912"/>
                </a:lnTo>
                <a:lnTo>
                  <a:pt x="53213" y="2343912"/>
                </a:lnTo>
                <a:lnTo>
                  <a:pt x="57785" y="2350008"/>
                </a:lnTo>
                <a:close/>
              </a:path>
              <a:path w="76200" h="3215640">
                <a:moveTo>
                  <a:pt x="57785" y="2356104"/>
                </a:moveTo>
                <a:lnTo>
                  <a:pt x="57785" y="2350008"/>
                </a:lnTo>
                <a:lnTo>
                  <a:pt x="53213" y="2343912"/>
                </a:lnTo>
                <a:lnTo>
                  <a:pt x="39497" y="2343912"/>
                </a:lnTo>
                <a:lnTo>
                  <a:pt x="34925" y="2350008"/>
                </a:lnTo>
                <a:lnTo>
                  <a:pt x="34925" y="2356104"/>
                </a:lnTo>
                <a:lnTo>
                  <a:pt x="57785" y="2356104"/>
                </a:lnTo>
                <a:close/>
              </a:path>
              <a:path w="76200" h="3215640">
                <a:moveTo>
                  <a:pt x="57785" y="2362200"/>
                </a:moveTo>
                <a:lnTo>
                  <a:pt x="57785" y="2356104"/>
                </a:lnTo>
                <a:lnTo>
                  <a:pt x="34925" y="2356104"/>
                </a:lnTo>
                <a:lnTo>
                  <a:pt x="34925" y="2362200"/>
                </a:lnTo>
                <a:lnTo>
                  <a:pt x="39497" y="2368296"/>
                </a:lnTo>
                <a:lnTo>
                  <a:pt x="53213" y="2368296"/>
                </a:lnTo>
                <a:lnTo>
                  <a:pt x="57785" y="2362200"/>
                </a:lnTo>
                <a:close/>
              </a:path>
              <a:path w="76200" h="3215640">
                <a:moveTo>
                  <a:pt x="57785" y="2391156"/>
                </a:moveTo>
                <a:lnTo>
                  <a:pt x="57785" y="2362200"/>
                </a:lnTo>
                <a:lnTo>
                  <a:pt x="53213" y="2368296"/>
                </a:lnTo>
                <a:lnTo>
                  <a:pt x="39497" y="2368296"/>
                </a:lnTo>
                <a:lnTo>
                  <a:pt x="34925" y="2362200"/>
                </a:lnTo>
                <a:lnTo>
                  <a:pt x="34925" y="2391156"/>
                </a:lnTo>
                <a:lnTo>
                  <a:pt x="39497" y="2385060"/>
                </a:lnTo>
                <a:lnTo>
                  <a:pt x="53213" y="2385060"/>
                </a:lnTo>
                <a:lnTo>
                  <a:pt x="57785" y="2391156"/>
                </a:lnTo>
                <a:close/>
              </a:path>
              <a:path w="76200" h="3215640">
                <a:moveTo>
                  <a:pt x="57785" y="2397252"/>
                </a:moveTo>
                <a:lnTo>
                  <a:pt x="57785" y="2391156"/>
                </a:lnTo>
                <a:lnTo>
                  <a:pt x="53213" y="2385060"/>
                </a:lnTo>
                <a:lnTo>
                  <a:pt x="39497" y="2385060"/>
                </a:lnTo>
                <a:lnTo>
                  <a:pt x="34925" y="2391156"/>
                </a:lnTo>
                <a:lnTo>
                  <a:pt x="34925" y="2395728"/>
                </a:lnTo>
                <a:lnTo>
                  <a:pt x="57785" y="2397252"/>
                </a:lnTo>
                <a:close/>
              </a:path>
              <a:path w="76200" h="3215640">
                <a:moveTo>
                  <a:pt x="57785" y="2403348"/>
                </a:moveTo>
                <a:lnTo>
                  <a:pt x="57785" y="2397252"/>
                </a:lnTo>
                <a:lnTo>
                  <a:pt x="34925" y="2397252"/>
                </a:lnTo>
                <a:lnTo>
                  <a:pt x="34925" y="2403348"/>
                </a:lnTo>
                <a:lnTo>
                  <a:pt x="39497" y="2407920"/>
                </a:lnTo>
                <a:lnTo>
                  <a:pt x="53213" y="2407920"/>
                </a:lnTo>
                <a:lnTo>
                  <a:pt x="57785" y="2403348"/>
                </a:lnTo>
                <a:close/>
              </a:path>
              <a:path w="76200" h="3215640">
                <a:moveTo>
                  <a:pt x="57785" y="2430780"/>
                </a:moveTo>
                <a:lnTo>
                  <a:pt x="57785" y="2403348"/>
                </a:lnTo>
                <a:lnTo>
                  <a:pt x="53213" y="2407920"/>
                </a:lnTo>
                <a:lnTo>
                  <a:pt x="39497" y="2407920"/>
                </a:lnTo>
                <a:lnTo>
                  <a:pt x="34925" y="2403348"/>
                </a:lnTo>
                <a:lnTo>
                  <a:pt x="34925" y="2429256"/>
                </a:lnTo>
                <a:lnTo>
                  <a:pt x="39497" y="2424684"/>
                </a:lnTo>
                <a:lnTo>
                  <a:pt x="51689" y="2424684"/>
                </a:lnTo>
                <a:lnTo>
                  <a:pt x="57785" y="2430780"/>
                </a:lnTo>
                <a:close/>
              </a:path>
              <a:path w="76200" h="3215640">
                <a:moveTo>
                  <a:pt x="57785" y="446532"/>
                </a:moveTo>
                <a:lnTo>
                  <a:pt x="57785" y="441960"/>
                </a:lnTo>
                <a:lnTo>
                  <a:pt x="36449" y="440436"/>
                </a:lnTo>
                <a:lnTo>
                  <a:pt x="35687" y="447294"/>
                </a:lnTo>
                <a:lnTo>
                  <a:pt x="39497" y="443484"/>
                </a:lnTo>
                <a:lnTo>
                  <a:pt x="53213" y="443484"/>
                </a:lnTo>
                <a:lnTo>
                  <a:pt x="57131" y="447403"/>
                </a:lnTo>
                <a:lnTo>
                  <a:pt x="57785" y="446532"/>
                </a:lnTo>
                <a:close/>
              </a:path>
              <a:path w="76200" h="3215640">
                <a:moveTo>
                  <a:pt x="57131" y="447403"/>
                </a:moveTo>
                <a:lnTo>
                  <a:pt x="53213" y="443484"/>
                </a:lnTo>
                <a:lnTo>
                  <a:pt x="39497" y="443484"/>
                </a:lnTo>
                <a:lnTo>
                  <a:pt x="35687" y="447294"/>
                </a:lnTo>
                <a:lnTo>
                  <a:pt x="41021" y="452628"/>
                </a:lnTo>
                <a:lnTo>
                  <a:pt x="53213" y="452628"/>
                </a:lnTo>
                <a:lnTo>
                  <a:pt x="57131" y="447403"/>
                </a:lnTo>
                <a:close/>
              </a:path>
              <a:path w="76200" h="3215640">
                <a:moveTo>
                  <a:pt x="57023" y="462534"/>
                </a:moveTo>
                <a:lnTo>
                  <a:pt x="53213" y="458724"/>
                </a:lnTo>
                <a:lnTo>
                  <a:pt x="39497" y="458724"/>
                </a:lnTo>
                <a:lnTo>
                  <a:pt x="35687" y="462534"/>
                </a:lnTo>
                <a:lnTo>
                  <a:pt x="39497" y="466344"/>
                </a:lnTo>
                <a:lnTo>
                  <a:pt x="53213" y="466344"/>
                </a:lnTo>
                <a:lnTo>
                  <a:pt x="57023" y="462534"/>
                </a:lnTo>
                <a:close/>
              </a:path>
              <a:path w="76200" h="3215640">
                <a:moveTo>
                  <a:pt x="53648" y="511628"/>
                </a:moveTo>
                <a:lnTo>
                  <a:pt x="50165" y="509016"/>
                </a:lnTo>
                <a:lnTo>
                  <a:pt x="37973" y="509016"/>
                </a:lnTo>
                <a:lnTo>
                  <a:pt x="35687" y="511302"/>
                </a:lnTo>
                <a:lnTo>
                  <a:pt x="37973" y="513588"/>
                </a:lnTo>
                <a:lnTo>
                  <a:pt x="51689" y="513588"/>
                </a:lnTo>
                <a:lnTo>
                  <a:pt x="53648" y="511628"/>
                </a:lnTo>
                <a:close/>
              </a:path>
              <a:path w="76200" h="3215640">
                <a:moveTo>
                  <a:pt x="57023" y="433578"/>
                </a:moveTo>
                <a:lnTo>
                  <a:pt x="53213" y="429768"/>
                </a:lnTo>
                <a:lnTo>
                  <a:pt x="41021" y="429768"/>
                </a:lnTo>
                <a:lnTo>
                  <a:pt x="35941" y="433578"/>
                </a:lnTo>
                <a:lnTo>
                  <a:pt x="41021" y="437388"/>
                </a:lnTo>
                <a:lnTo>
                  <a:pt x="53213" y="437388"/>
                </a:lnTo>
                <a:lnTo>
                  <a:pt x="57023" y="433578"/>
                </a:lnTo>
                <a:close/>
              </a:path>
              <a:path w="76200" h="3215640">
                <a:moveTo>
                  <a:pt x="54615" y="494629"/>
                </a:moveTo>
                <a:lnTo>
                  <a:pt x="51689" y="490728"/>
                </a:lnTo>
                <a:lnTo>
                  <a:pt x="37973" y="490728"/>
                </a:lnTo>
                <a:lnTo>
                  <a:pt x="36013" y="493340"/>
                </a:lnTo>
                <a:lnTo>
                  <a:pt x="39497" y="496824"/>
                </a:lnTo>
                <a:lnTo>
                  <a:pt x="51689" y="496824"/>
                </a:lnTo>
                <a:lnTo>
                  <a:pt x="54615" y="494629"/>
                </a:lnTo>
                <a:close/>
              </a:path>
              <a:path w="76200" h="3215640">
                <a:moveTo>
                  <a:pt x="36449" y="2892552"/>
                </a:moveTo>
                <a:lnTo>
                  <a:pt x="36449" y="2886456"/>
                </a:lnTo>
                <a:lnTo>
                  <a:pt x="36205" y="2892796"/>
                </a:lnTo>
                <a:lnTo>
                  <a:pt x="36449" y="2892552"/>
                </a:lnTo>
                <a:close/>
              </a:path>
              <a:path w="76200" h="3215640">
                <a:moveTo>
                  <a:pt x="37211" y="364998"/>
                </a:moveTo>
                <a:lnTo>
                  <a:pt x="36449" y="365760"/>
                </a:lnTo>
                <a:lnTo>
                  <a:pt x="36449" y="371856"/>
                </a:lnTo>
                <a:lnTo>
                  <a:pt x="37211" y="364998"/>
                </a:lnTo>
                <a:close/>
              </a:path>
              <a:path w="76200" h="3215640">
                <a:moveTo>
                  <a:pt x="59309" y="371856"/>
                </a:moveTo>
                <a:lnTo>
                  <a:pt x="59309" y="365760"/>
                </a:lnTo>
                <a:lnTo>
                  <a:pt x="58547" y="364998"/>
                </a:lnTo>
                <a:lnTo>
                  <a:pt x="54737" y="368808"/>
                </a:lnTo>
                <a:lnTo>
                  <a:pt x="42545" y="368808"/>
                </a:lnTo>
                <a:lnTo>
                  <a:pt x="37973" y="364236"/>
                </a:lnTo>
                <a:lnTo>
                  <a:pt x="37211" y="364998"/>
                </a:lnTo>
                <a:lnTo>
                  <a:pt x="36449" y="371856"/>
                </a:lnTo>
                <a:lnTo>
                  <a:pt x="59309" y="371856"/>
                </a:lnTo>
                <a:close/>
              </a:path>
              <a:path w="76200" h="3215640">
                <a:moveTo>
                  <a:pt x="59309" y="377952"/>
                </a:moveTo>
                <a:lnTo>
                  <a:pt x="59309" y="371856"/>
                </a:lnTo>
                <a:lnTo>
                  <a:pt x="36449" y="371856"/>
                </a:lnTo>
                <a:lnTo>
                  <a:pt x="36449" y="377952"/>
                </a:lnTo>
                <a:lnTo>
                  <a:pt x="41021" y="373380"/>
                </a:lnTo>
                <a:lnTo>
                  <a:pt x="54737" y="373380"/>
                </a:lnTo>
                <a:lnTo>
                  <a:pt x="59309" y="377952"/>
                </a:lnTo>
                <a:close/>
              </a:path>
              <a:path w="76200" h="3215640">
                <a:moveTo>
                  <a:pt x="59309" y="377952"/>
                </a:moveTo>
                <a:lnTo>
                  <a:pt x="54737" y="373380"/>
                </a:lnTo>
                <a:lnTo>
                  <a:pt x="41021" y="373380"/>
                </a:lnTo>
                <a:lnTo>
                  <a:pt x="36449" y="377952"/>
                </a:lnTo>
                <a:lnTo>
                  <a:pt x="41021" y="384048"/>
                </a:lnTo>
                <a:lnTo>
                  <a:pt x="54737" y="384048"/>
                </a:lnTo>
                <a:lnTo>
                  <a:pt x="59309" y="377952"/>
                </a:lnTo>
                <a:close/>
              </a:path>
              <a:path w="76200" h="3215640">
                <a:moveTo>
                  <a:pt x="59309" y="385572"/>
                </a:moveTo>
                <a:lnTo>
                  <a:pt x="59309" y="377952"/>
                </a:lnTo>
                <a:lnTo>
                  <a:pt x="54737" y="384048"/>
                </a:lnTo>
                <a:lnTo>
                  <a:pt x="41021" y="384048"/>
                </a:lnTo>
                <a:lnTo>
                  <a:pt x="36449" y="377952"/>
                </a:lnTo>
                <a:lnTo>
                  <a:pt x="36449" y="385572"/>
                </a:lnTo>
                <a:lnTo>
                  <a:pt x="59309" y="385572"/>
                </a:lnTo>
                <a:close/>
              </a:path>
              <a:path w="76200" h="3215640">
                <a:moveTo>
                  <a:pt x="59309" y="391668"/>
                </a:moveTo>
                <a:lnTo>
                  <a:pt x="59309" y="385572"/>
                </a:lnTo>
                <a:lnTo>
                  <a:pt x="36449" y="385572"/>
                </a:lnTo>
                <a:lnTo>
                  <a:pt x="36449" y="391668"/>
                </a:lnTo>
                <a:lnTo>
                  <a:pt x="41021" y="387096"/>
                </a:lnTo>
                <a:lnTo>
                  <a:pt x="54737" y="387096"/>
                </a:lnTo>
                <a:lnTo>
                  <a:pt x="59309" y="391668"/>
                </a:lnTo>
                <a:close/>
              </a:path>
              <a:path w="76200" h="3215640">
                <a:moveTo>
                  <a:pt x="59309" y="391668"/>
                </a:moveTo>
                <a:lnTo>
                  <a:pt x="54737" y="387096"/>
                </a:lnTo>
                <a:lnTo>
                  <a:pt x="41021" y="387096"/>
                </a:lnTo>
                <a:lnTo>
                  <a:pt x="36449" y="391668"/>
                </a:lnTo>
                <a:lnTo>
                  <a:pt x="41021" y="396240"/>
                </a:lnTo>
                <a:lnTo>
                  <a:pt x="54737" y="396240"/>
                </a:lnTo>
                <a:lnTo>
                  <a:pt x="59309" y="391668"/>
                </a:lnTo>
                <a:close/>
              </a:path>
              <a:path w="76200" h="3215640">
                <a:moveTo>
                  <a:pt x="59309" y="397764"/>
                </a:moveTo>
                <a:lnTo>
                  <a:pt x="59309" y="391668"/>
                </a:lnTo>
                <a:lnTo>
                  <a:pt x="54737" y="396240"/>
                </a:lnTo>
                <a:lnTo>
                  <a:pt x="41021" y="396240"/>
                </a:lnTo>
                <a:lnTo>
                  <a:pt x="36449" y="391668"/>
                </a:lnTo>
                <a:lnTo>
                  <a:pt x="36449" y="397764"/>
                </a:lnTo>
                <a:lnTo>
                  <a:pt x="59309" y="397764"/>
                </a:lnTo>
                <a:close/>
              </a:path>
              <a:path w="76200" h="3215640">
                <a:moveTo>
                  <a:pt x="59309" y="399288"/>
                </a:moveTo>
                <a:lnTo>
                  <a:pt x="59309" y="397764"/>
                </a:lnTo>
                <a:lnTo>
                  <a:pt x="36449" y="397764"/>
                </a:lnTo>
                <a:lnTo>
                  <a:pt x="59309" y="399288"/>
                </a:lnTo>
                <a:close/>
              </a:path>
              <a:path w="76200" h="3215640">
                <a:moveTo>
                  <a:pt x="59309" y="405384"/>
                </a:moveTo>
                <a:lnTo>
                  <a:pt x="59309" y="399288"/>
                </a:lnTo>
                <a:lnTo>
                  <a:pt x="36449" y="397764"/>
                </a:lnTo>
                <a:lnTo>
                  <a:pt x="36449" y="405384"/>
                </a:lnTo>
                <a:lnTo>
                  <a:pt x="41021" y="399288"/>
                </a:lnTo>
                <a:lnTo>
                  <a:pt x="54737" y="399288"/>
                </a:lnTo>
                <a:lnTo>
                  <a:pt x="59309" y="405384"/>
                </a:lnTo>
                <a:close/>
              </a:path>
              <a:path w="76200" h="3215640">
                <a:moveTo>
                  <a:pt x="59309" y="405384"/>
                </a:moveTo>
                <a:lnTo>
                  <a:pt x="54737" y="399288"/>
                </a:lnTo>
                <a:lnTo>
                  <a:pt x="41021" y="399288"/>
                </a:lnTo>
                <a:lnTo>
                  <a:pt x="36449" y="405384"/>
                </a:lnTo>
                <a:lnTo>
                  <a:pt x="41021" y="409956"/>
                </a:lnTo>
                <a:lnTo>
                  <a:pt x="54737" y="409956"/>
                </a:lnTo>
                <a:lnTo>
                  <a:pt x="59309" y="405384"/>
                </a:lnTo>
                <a:close/>
              </a:path>
              <a:path w="76200" h="3215640">
                <a:moveTo>
                  <a:pt x="59309" y="411480"/>
                </a:moveTo>
                <a:lnTo>
                  <a:pt x="59309" y="405384"/>
                </a:lnTo>
                <a:lnTo>
                  <a:pt x="54737" y="409956"/>
                </a:lnTo>
                <a:lnTo>
                  <a:pt x="41021" y="409956"/>
                </a:lnTo>
                <a:lnTo>
                  <a:pt x="36449" y="405384"/>
                </a:lnTo>
                <a:lnTo>
                  <a:pt x="36449" y="411480"/>
                </a:lnTo>
                <a:lnTo>
                  <a:pt x="59309" y="411480"/>
                </a:lnTo>
                <a:close/>
              </a:path>
              <a:path w="76200" h="3215640">
                <a:moveTo>
                  <a:pt x="59309" y="411480"/>
                </a:moveTo>
                <a:lnTo>
                  <a:pt x="36449" y="411480"/>
                </a:lnTo>
                <a:lnTo>
                  <a:pt x="36449" y="417576"/>
                </a:lnTo>
                <a:lnTo>
                  <a:pt x="36666" y="417794"/>
                </a:lnTo>
                <a:lnTo>
                  <a:pt x="41021" y="414528"/>
                </a:lnTo>
                <a:lnTo>
                  <a:pt x="53213" y="414528"/>
                </a:lnTo>
                <a:lnTo>
                  <a:pt x="57550" y="418865"/>
                </a:lnTo>
                <a:lnTo>
                  <a:pt x="57912" y="418973"/>
                </a:lnTo>
                <a:lnTo>
                  <a:pt x="58631" y="418253"/>
                </a:lnTo>
                <a:lnTo>
                  <a:pt x="59309" y="411480"/>
                </a:lnTo>
                <a:close/>
              </a:path>
              <a:path w="76200" h="3215640">
                <a:moveTo>
                  <a:pt x="36666" y="417794"/>
                </a:moveTo>
                <a:lnTo>
                  <a:pt x="36449" y="417576"/>
                </a:lnTo>
                <a:lnTo>
                  <a:pt x="36449" y="417957"/>
                </a:lnTo>
                <a:lnTo>
                  <a:pt x="36666" y="417794"/>
                </a:lnTo>
                <a:close/>
              </a:path>
              <a:path w="76200" h="3215640">
                <a:moveTo>
                  <a:pt x="57785" y="426720"/>
                </a:moveTo>
                <a:lnTo>
                  <a:pt x="57785" y="425196"/>
                </a:lnTo>
                <a:lnTo>
                  <a:pt x="36449" y="425196"/>
                </a:lnTo>
                <a:lnTo>
                  <a:pt x="57785" y="426720"/>
                </a:lnTo>
                <a:close/>
              </a:path>
              <a:path w="76200" h="3215640">
                <a:moveTo>
                  <a:pt x="57785" y="441960"/>
                </a:moveTo>
                <a:lnTo>
                  <a:pt x="57785" y="440436"/>
                </a:lnTo>
                <a:lnTo>
                  <a:pt x="36449" y="440436"/>
                </a:lnTo>
                <a:lnTo>
                  <a:pt x="57785" y="441960"/>
                </a:lnTo>
                <a:close/>
              </a:path>
              <a:path w="76200" h="3215640">
                <a:moveTo>
                  <a:pt x="56043" y="478754"/>
                </a:moveTo>
                <a:lnTo>
                  <a:pt x="51689" y="475488"/>
                </a:lnTo>
                <a:lnTo>
                  <a:pt x="39497" y="475488"/>
                </a:lnTo>
                <a:lnTo>
                  <a:pt x="36449" y="478536"/>
                </a:lnTo>
                <a:lnTo>
                  <a:pt x="39497" y="481584"/>
                </a:lnTo>
                <a:lnTo>
                  <a:pt x="53213" y="481584"/>
                </a:lnTo>
                <a:lnTo>
                  <a:pt x="56043" y="478754"/>
                </a:lnTo>
                <a:close/>
              </a:path>
              <a:path w="76200" h="3215640">
                <a:moveTo>
                  <a:pt x="57785" y="419100"/>
                </a:moveTo>
                <a:lnTo>
                  <a:pt x="53213" y="414528"/>
                </a:lnTo>
                <a:lnTo>
                  <a:pt x="41021" y="414528"/>
                </a:lnTo>
                <a:lnTo>
                  <a:pt x="36666" y="417794"/>
                </a:lnTo>
                <a:lnTo>
                  <a:pt x="41021" y="422148"/>
                </a:lnTo>
                <a:lnTo>
                  <a:pt x="54737" y="422148"/>
                </a:lnTo>
                <a:lnTo>
                  <a:pt x="57785" y="419100"/>
                </a:lnTo>
                <a:close/>
              </a:path>
              <a:path w="76200" h="3215640">
                <a:moveTo>
                  <a:pt x="59309" y="364236"/>
                </a:moveTo>
                <a:lnTo>
                  <a:pt x="59309" y="358140"/>
                </a:lnTo>
                <a:lnTo>
                  <a:pt x="37973" y="358140"/>
                </a:lnTo>
                <a:lnTo>
                  <a:pt x="37211" y="364998"/>
                </a:lnTo>
                <a:lnTo>
                  <a:pt x="41021" y="361188"/>
                </a:lnTo>
                <a:lnTo>
                  <a:pt x="54737" y="361188"/>
                </a:lnTo>
                <a:lnTo>
                  <a:pt x="58547" y="364998"/>
                </a:lnTo>
                <a:lnTo>
                  <a:pt x="59309" y="364236"/>
                </a:lnTo>
                <a:close/>
              </a:path>
              <a:path w="76200" h="3215640">
                <a:moveTo>
                  <a:pt x="37973" y="2848356"/>
                </a:moveTo>
                <a:lnTo>
                  <a:pt x="37973" y="2842260"/>
                </a:lnTo>
                <a:lnTo>
                  <a:pt x="37747" y="2848582"/>
                </a:lnTo>
                <a:lnTo>
                  <a:pt x="37973" y="2848356"/>
                </a:lnTo>
                <a:close/>
              </a:path>
              <a:path w="76200" h="3215640">
                <a:moveTo>
                  <a:pt x="38813" y="243209"/>
                </a:moveTo>
                <a:lnTo>
                  <a:pt x="37973" y="243840"/>
                </a:lnTo>
                <a:lnTo>
                  <a:pt x="37973" y="249936"/>
                </a:lnTo>
                <a:lnTo>
                  <a:pt x="38813" y="243209"/>
                </a:lnTo>
                <a:close/>
              </a:path>
              <a:path w="76200" h="3215640">
                <a:moveTo>
                  <a:pt x="60833" y="245364"/>
                </a:moveTo>
                <a:lnTo>
                  <a:pt x="60833" y="243840"/>
                </a:lnTo>
                <a:lnTo>
                  <a:pt x="56261" y="239268"/>
                </a:lnTo>
                <a:lnTo>
                  <a:pt x="44069" y="239268"/>
                </a:lnTo>
                <a:lnTo>
                  <a:pt x="38813" y="243209"/>
                </a:lnTo>
                <a:lnTo>
                  <a:pt x="37973" y="249936"/>
                </a:lnTo>
                <a:lnTo>
                  <a:pt x="39497" y="249936"/>
                </a:lnTo>
                <a:lnTo>
                  <a:pt x="39497" y="243840"/>
                </a:lnTo>
                <a:lnTo>
                  <a:pt x="44069" y="249936"/>
                </a:lnTo>
                <a:lnTo>
                  <a:pt x="56261" y="249936"/>
                </a:lnTo>
                <a:lnTo>
                  <a:pt x="60833" y="245364"/>
                </a:lnTo>
                <a:close/>
              </a:path>
              <a:path w="76200" h="3215640">
                <a:moveTo>
                  <a:pt x="60833" y="256032"/>
                </a:moveTo>
                <a:lnTo>
                  <a:pt x="60833" y="249936"/>
                </a:lnTo>
                <a:lnTo>
                  <a:pt x="37973" y="249936"/>
                </a:lnTo>
                <a:lnTo>
                  <a:pt x="37973" y="256032"/>
                </a:lnTo>
                <a:lnTo>
                  <a:pt x="42545" y="251460"/>
                </a:lnTo>
                <a:lnTo>
                  <a:pt x="56261" y="251460"/>
                </a:lnTo>
                <a:lnTo>
                  <a:pt x="60833" y="256032"/>
                </a:lnTo>
                <a:close/>
              </a:path>
              <a:path w="76200" h="3215640">
                <a:moveTo>
                  <a:pt x="60833" y="256032"/>
                </a:moveTo>
                <a:lnTo>
                  <a:pt x="56261" y="251460"/>
                </a:lnTo>
                <a:lnTo>
                  <a:pt x="42545" y="251460"/>
                </a:lnTo>
                <a:lnTo>
                  <a:pt x="37973" y="256032"/>
                </a:lnTo>
                <a:lnTo>
                  <a:pt x="44069" y="262128"/>
                </a:lnTo>
                <a:lnTo>
                  <a:pt x="56261" y="262128"/>
                </a:lnTo>
                <a:lnTo>
                  <a:pt x="60833" y="256032"/>
                </a:lnTo>
                <a:close/>
              </a:path>
              <a:path w="76200" h="3215640">
                <a:moveTo>
                  <a:pt x="44069" y="262128"/>
                </a:moveTo>
                <a:lnTo>
                  <a:pt x="37973" y="256032"/>
                </a:lnTo>
                <a:lnTo>
                  <a:pt x="37973" y="262128"/>
                </a:lnTo>
                <a:lnTo>
                  <a:pt x="44069" y="262128"/>
                </a:lnTo>
                <a:close/>
              </a:path>
              <a:path w="76200" h="3215640">
                <a:moveTo>
                  <a:pt x="60833" y="268224"/>
                </a:moveTo>
                <a:lnTo>
                  <a:pt x="60833" y="262128"/>
                </a:lnTo>
                <a:lnTo>
                  <a:pt x="37973" y="262128"/>
                </a:lnTo>
                <a:lnTo>
                  <a:pt x="37973" y="268224"/>
                </a:lnTo>
                <a:lnTo>
                  <a:pt x="42545" y="263652"/>
                </a:lnTo>
                <a:lnTo>
                  <a:pt x="56261" y="263652"/>
                </a:lnTo>
                <a:lnTo>
                  <a:pt x="60833" y="268224"/>
                </a:lnTo>
                <a:close/>
              </a:path>
              <a:path w="76200" h="3215640">
                <a:moveTo>
                  <a:pt x="60833" y="268224"/>
                </a:moveTo>
                <a:lnTo>
                  <a:pt x="56261" y="263652"/>
                </a:lnTo>
                <a:lnTo>
                  <a:pt x="42545" y="263652"/>
                </a:lnTo>
                <a:lnTo>
                  <a:pt x="37973" y="268224"/>
                </a:lnTo>
                <a:lnTo>
                  <a:pt x="42545" y="272796"/>
                </a:lnTo>
                <a:lnTo>
                  <a:pt x="56261" y="272796"/>
                </a:lnTo>
                <a:lnTo>
                  <a:pt x="60833" y="268224"/>
                </a:lnTo>
                <a:close/>
              </a:path>
              <a:path w="76200" h="3215640">
                <a:moveTo>
                  <a:pt x="60833" y="274320"/>
                </a:moveTo>
                <a:lnTo>
                  <a:pt x="60833" y="268224"/>
                </a:lnTo>
                <a:lnTo>
                  <a:pt x="56261" y="272796"/>
                </a:lnTo>
                <a:lnTo>
                  <a:pt x="42545" y="272796"/>
                </a:lnTo>
                <a:lnTo>
                  <a:pt x="37973" y="268224"/>
                </a:lnTo>
                <a:lnTo>
                  <a:pt x="37973" y="274320"/>
                </a:lnTo>
                <a:lnTo>
                  <a:pt x="60833" y="274320"/>
                </a:lnTo>
                <a:close/>
              </a:path>
              <a:path w="76200" h="3215640">
                <a:moveTo>
                  <a:pt x="60833" y="275844"/>
                </a:moveTo>
                <a:lnTo>
                  <a:pt x="60833" y="274320"/>
                </a:lnTo>
                <a:lnTo>
                  <a:pt x="37973" y="274320"/>
                </a:lnTo>
                <a:lnTo>
                  <a:pt x="60833" y="275844"/>
                </a:lnTo>
                <a:close/>
              </a:path>
              <a:path w="76200" h="3215640">
                <a:moveTo>
                  <a:pt x="60833" y="280416"/>
                </a:moveTo>
                <a:lnTo>
                  <a:pt x="60833" y="275844"/>
                </a:lnTo>
                <a:lnTo>
                  <a:pt x="37973" y="274320"/>
                </a:lnTo>
                <a:lnTo>
                  <a:pt x="37973" y="280416"/>
                </a:lnTo>
                <a:lnTo>
                  <a:pt x="38544" y="281178"/>
                </a:lnTo>
                <a:lnTo>
                  <a:pt x="42545" y="275844"/>
                </a:lnTo>
                <a:lnTo>
                  <a:pt x="56261" y="275844"/>
                </a:lnTo>
                <a:lnTo>
                  <a:pt x="60261" y="281178"/>
                </a:lnTo>
                <a:lnTo>
                  <a:pt x="60833" y="280416"/>
                </a:lnTo>
                <a:close/>
              </a:path>
              <a:path w="76200" h="3215640">
                <a:moveTo>
                  <a:pt x="38544" y="281178"/>
                </a:moveTo>
                <a:lnTo>
                  <a:pt x="37973" y="280416"/>
                </a:lnTo>
                <a:lnTo>
                  <a:pt x="37973" y="281940"/>
                </a:lnTo>
                <a:lnTo>
                  <a:pt x="38544" y="281178"/>
                </a:lnTo>
                <a:close/>
              </a:path>
              <a:path w="76200" h="3215640">
                <a:moveTo>
                  <a:pt x="60833" y="288036"/>
                </a:moveTo>
                <a:lnTo>
                  <a:pt x="60833" y="281940"/>
                </a:lnTo>
                <a:lnTo>
                  <a:pt x="60261" y="281178"/>
                </a:lnTo>
                <a:lnTo>
                  <a:pt x="56261" y="286512"/>
                </a:lnTo>
                <a:lnTo>
                  <a:pt x="42545" y="286512"/>
                </a:lnTo>
                <a:lnTo>
                  <a:pt x="38544" y="281178"/>
                </a:lnTo>
                <a:lnTo>
                  <a:pt x="37973" y="281940"/>
                </a:lnTo>
                <a:lnTo>
                  <a:pt x="37973" y="288036"/>
                </a:lnTo>
                <a:lnTo>
                  <a:pt x="60833" y="288036"/>
                </a:lnTo>
                <a:close/>
              </a:path>
              <a:path w="76200" h="3215640">
                <a:moveTo>
                  <a:pt x="60833" y="288036"/>
                </a:moveTo>
                <a:lnTo>
                  <a:pt x="37973" y="288036"/>
                </a:lnTo>
                <a:lnTo>
                  <a:pt x="37973" y="294132"/>
                </a:lnTo>
                <a:lnTo>
                  <a:pt x="38626" y="294785"/>
                </a:lnTo>
                <a:lnTo>
                  <a:pt x="38813" y="294815"/>
                </a:lnTo>
                <a:lnTo>
                  <a:pt x="42545" y="291084"/>
                </a:lnTo>
                <a:lnTo>
                  <a:pt x="54737" y="291084"/>
                </a:lnTo>
                <a:lnTo>
                  <a:pt x="59309" y="295656"/>
                </a:lnTo>
                <a:lnTo>
                  <a:pt x="60071" y="294894"/>
                </a:lnTo>
                <a:lnTo>
                  <a:pt x="60833" y="288036"/>
                </a:lnTo>
                <a:close/>
              </a:path>
              <a:path w="76200" h="3215640">
                <a:moveTo>
                  <a:pt x="38735" y="294894"/>
                </a:moveTo>
                <a:lnTo>
                  <a:pt x="37973" y="294132"/>
                </a:lnTo>
                <a:lnTo>
                  <a:pt x="37973" y="295656"/>
                </a:lnTo>
                <a:lnTo>
                  <a:pt x="38735" y="294894"/>
                </a:lnTo>
                <a:close/>
              </a:path>
              <a:path w="76200" h="3215640">
                <a:moveTo>
                  <a:pt x="60071" y="294894"/>
                </a:moveTo>
                <a:lnTo>
                  <a:pt x="56261" y="298704"/>
                </a:lnTo>
                <a:lnTo>
                  <a:pt x="42545" y="298704"/>
                </a:lnTo>
                <a:lnTo>
                  <a:pt x="38813" y="294973"/>
                </a:lnTo>
                <a:lnTo>
                  <a:pt x="38626" y="295003"/>
                </a:lnTo>
                <a:lnTo>
                  <a:pt x="37973" y="295656"/>
                </a:lnTo>
                <a:lnTo>
                  <a:pt x="37973" y="301752"/>
                </a:lnTo>
                <a:lnTo>
                  <a:pt x="59309" y="301752"/>
                </a:lnTo>
                <a:lnTo>
                  <a:pt x="60071" y="294894"/>
                </a:lnTo>
                <a:close/>
              </a:path>
              <a:path w="76200" h="3215640">
                <a:moveTo>
                  <a:pt x="59309" y="307848"/>
                </a:moveTo>
                <a:lnTo>
                  <a:pt x="59309" y="301752"/>
                </a:lnTo>
                <a:lnTo>
                  <a:pt x="37973" y="301752"/>
                </a:lnTo>
                <a:lnTo>
                  <a:pt x="37973" y="307848"/>
                </a:lnTo>
                <a:lnTo>
                  <a:pt x="38626" y="308501"/>
                </a:lnTo>
                <a:lnTo>
                  <a:pt x="38813" y="308531"/>
                </a:lnTo>
                <a:lnTo>
                  <a:pt x="42545" y="304800"/>
                </a:lnTo>
                <a:lnTo>
                  <a:pt x="54737" y="304800"/>
                </a:lnTo>
                <a:lnTo>
                  <a:pt x="58547" y="308610"/>
                </a:lnTo>
                <a:lnTo>
                  <a:pt x="59309" y="307848"/>
                </a:lnTo>
                <a:close/>
              </a:path>
              <a:path w="76200" h="3215640">
                <a:moveTo>
                  <a:pt x="38735" y="308610"/>
                </a:moveTo>
                <a:lnTo>
                  <a:pt x="37973" y="307848"/>
                </a:lnTo>
                <a:lnTo>
                  <a:pt x="37973" y="309372"/>
                </a:lnTo>
                <a:lnTo>
                  <a:pt x="38735" y="308610"/>
                </a:lnTo>
                <a:close/>
              </a:path>
              <a:path w="76200" h="3215640">
                <a:moveTo>
                  <a:pt x="59309" y="315468"/>
                </a:moveTo>
                <a:lnTo>
                  <a:pt x="59309" y="309372"/>
                </a:lnTo>
                <a:lnTo>
                  <a:pt x="58547" y="308610"/>
                </a:lnTo>
                <a:lnTo>
                  <a:pt x="54737" y="312420"/>
                </a:lnTo>
                <a:lnTo>
                  <a:pt x="42545" y="312420"/>
                </a:lnTo>
                <a:lnTo>
                  <a:pt x="38813" y="308689"/>
                </a:lnTo>
                <a:lnTo>
                  <a:pt x="38626" y="308719"/>
                </a:lnTo>
                <a:lnTo>
                  <a:pt x="37973" y="309372"/>
                </a:lnTo>
                <a:lnTo>
                  <a:pt x="37973" y="315468"/>
                </a:lnTo>
                <a:lnTo>
                  <a:pt x="59309" y="315468"/>
                </a:lnTo>
                <a:close/>
              </a:path>
              <a:path w="76200" h="3215640">
                <a:moveTo>
                  <a:pt x="59309" y="321564"/>
                </a:moveTo>
                <a:lnTo>
                  <a:pt x="59309" y="315468"/>
                </a:lnTo>
                <a:lnTo>
                  <a:pt x="37973" y="315468"/>
                </a:lnTo>
                <a:lnTo>
                  <a:pt x="37973" y="321564"/>
                </a:lnTo>
                <a:lnTo>
                  <a:pt x="38626" y="322217"/>
                </a:lnTo>
                <a:lnTo>
                  <a:pt x="38813" y="322247"/>
                </a:lnTo>
                <a:lnTo>
                  <a:pt x="42545" y="318516"/>
                </a:lnTo>
                <a:lnTo>
                  <a:pt x="54737" y="318516"/>
                </a:lnTo>
                <a:lnTo>
                  <a:pt x="58547" y="322326"/>
                </a:lnTo>
                <a:lnTo>
                  <a:pt x="59309" y="321564"/>
                </a:lnTo>
                <a:close/>
              </a:path>
              <a:path w="76200" h="3215640">
                <a:moveTo>
                  <a:pt x="38735" y="322326"/>
                </a:moveTo>
                <a:lnTo>
                  <a:pt x="37973" y="321564"/>
                </a:lnTo>
                <a:lnTo>
                  <a:pt x="37973" y="323088"/>
                </a:lnTo>
                <a:lnTo>
                  <a:pt x="38735" y="322326"/>
                </a:lnTo>
                <a:close/>
              </a:path>
              <a:path w="76200" h="3215640">
                <a:moveTo>
                  <a:pt x="59309" y="329184"/>
                </a:moveTo>
                <a:lnTo>
                  <a:pt x="59309" y="323088"/>
                </a:lnTo>
                <a:lnTo>
                  <a:pt x="58547" y="322326"/>
                </a:lnTo>
                <a:lnTo>
                  <a:pt x="54737" y="326136"/>
                </a:lnTo>
                <a:lnTo>
                  <a:pt x="42545" y="326136"/>
                </a:lnTo>
                <a:lnTo>
                  <a:pt x="38813" y="322405"/>
                </a:lnTo>
                <a:lnTo>
                  <a:pt x="38626" y="322435"/>
                </a:lnTo>
                <a:lnTo>
                  <a:pt x="37973" y="323088"/>
                </a:lnTo>
                <a:lnTo>
                  <a:pt x="37973" y="329184"/>
                </a:lnTo>
                <a:lnTo>
                  <a:pt x="59309" y="329184"/>
                </a:lnTo>
                <a:close/>
              </a:path>
              <a:path w="76200" h="3215640">
                <a:moveTo>
                  <a:pt x="59309" y="336804"/>
                </a:moveTo>
                <a:lnTo>
                  <a:pt x="59309" y="329184"/>
                </a:lnTo>
                <a:lnTo>
                  <a:pt x="37973" y="329184"/>
                </a:lnTo>
                <a:lnTo>
                  <a:pt x="37973" y="336804"/>
                </a:lnTo>
                <a:lnTo>
                  <a:pt x="38626" y="337457"/>
                </a:lnTo>
                <a:lnTo>
                  <a:pt x="42545" y="332232"/>
                </a:lnTo>
                <a:lnTo>
                  <a:pt x="54737" y="332232"/>
                </a:lnTo>
                <a:lnTo>
                  <a:pt x="58655" y="337457"/>
                </a:lnTo>
                <a:lnTo>
                  <a:pt x="59309" y="336804"/>
                </a:lnTo>
                <a:close/>
              </a:path>
              <a:path w="76200" h="3215640">
                <a:moveTo>
                  <a:pt x="38626" y="337457"/>
                </a:moveTo>
                <a:lnTo>
                  <a:pt x="37973" y="336804"/>
                </a:lnTo>
                <a:lnTo>
                  <a:pt x="37973" y="338328"/>
                </a:lnTo>
                <a:lnTo>
                  <a:pt x="38626" y="337457"/>
                </a:lnTo>
                <a:close/>
              </a:path>
              <a:path w="76200" h="3215640">
                <a:moveTo>
                  <a:pt x="59309" y="344424"/>
                </a:moveTo>
                <a:lnTo>
                  <a:pt x="59309" y="338328"/>
                </a:lnTo>
                <a:lnTo>
                  <a:pt x="58655" y="337457"/>
                </a:lnTo>
                <a:lnTo>
                  <a:pt x="54737" y="341376"/>
                </a:lnTo>
                <a:lnTo>
                  <a:pt x="42545" y="341376"/>
                </a:lnTo>
                <a:lnTo>
                  <a:pt x="38813" y="337645"/>
                </a:lnTo>
                <a:lnTo>
                  <a:pt x="38544" y="337566"/>
                </a:lnTo>
                <a:lnTo>
                  <a:pt x="37973" y="338328"/>
                </a:lnTo>
                <a:lnTo>
                  <a:pt x="37973" y="344424"/>
                </a:lnTo>
                <a:lnTo>
                  <a:pt x="59309" y="344424"/>
                </a:lnTo>
                <a:close/>
              </a:path>
              <a:path w="76200" h="3215640">
                <a:moveTo>
                  <a:pt x="59309" y="350520"/>
                </a:moveTo>
                <a:lnTo>
                  <a:pt x="59309" y="344424"/>
                </a:lnTo>
                <a:lnTo>
                  <a:pt x="37973" y="344424"/>
                </a:lnTo>
                <a:lnTo>
                  <a:pt x="37973" y="350520"/>
                </a:lnTo>
                <a:lnTo>
                  <a:pt x="42545" y="345948"/>
                </a:lnTo>
                <a:lnTo>
                  <a:pt x="54737" y="345948"/>
                </a:lnTo>
                <a:lnTo>
                  <a:pt x="59309" y="350520"/>
                </a:lnTo>
                <a:close/>
              </a:path>
              <a:path w="76200" h="3215640">
                <a:moveTo>
                  <a:pt x="59309" y="350520"/>
                </a:moveTo>
                <a:lnTo>
                  <a:pt x="54737" y="345948"/>
                </a:lnTo>
                <a:lnTo>
                  <a:pt x="42545" y="345948"/>
                </a:lnTo>
                <a:lnTo>
                  <a:pt x="37973" y="350520"/>
                </a:lnTo>
                <a:lnTo>
                  <a:pt x="42545" y="355092"/>
                </a:lnTo>
                <a:lnTo>
                  <a:pt x="54737" y="355092"/>
                </a:lnTo>
                <a:lnTo>
                  <a:pt x="59309" y="350520"/>
                </a:lnTo>
                <a:close/>
              </a:path>
              <a:path w="76200" h="3215640">
                <a:moveTo>
                  <a:pt x="59309" y="358140"/>
                </a:moveTo>
                <a:lnTo>
                  <a:pt x="59309" y="350520"/>
                </a:lnTo>
                <a:lnTo>
                  <a:pt x="54737" y="355092"/>
                </a:lnTo>
                <a:lnTo>
                  <a:pt x="42545" y="355092"/>
                </a:lnTo>
                <a:lnTo>
                  <a:pt x="37973" y="350520"/>
                </a:lnTo>
                <a:lnTo>
                  <a:pt x="37973" y="358140"/>
                </a:lnTo>
                <a:lnTo>
                  <a:pt x="59309" y="358140"/>
                </a:lnTo>
                <a:close/>
              </a:path>
              <a:path w="76200" h="3215640">
                <a:moveTo>
                  <a:pt x="58547" y="364998"/>
                </a:moveTo>
                <a:lnTo>
                  <a:pt x="54737" y="361188"/>
                </a:lnTo>
                <a:lnTo>
                  <a:pt x="41021" y="361188"/>
                </a:lnTo>
                <a:lnTo>
                  <a:pt x="37973" y="364236"/>
                </a:lnTo>
                <a:lnTo>
                  <a:pt x="42545" y="368808"/>
                </a:lnTo>
                <a:lnTo>
                  <a:pt x="54737" y="368808"/>
                </a:lnTo>
                <a:lnTo>
                  <a:pt x="58547" y="364998"/>
                </a:lnTo>
                <a:close/>
              </a:path>
              <a:path w="76200" h="3215640">
                <a:moveTo>
                  <a:pt x="60261" y="281178"/>
                </a:moveTo>
                <a:lnTo>
                  <a:pt x="56261" y="275844"/>
                </a:lnTo>
                <a:lnTo>
                  <a:pt x="42545" y="275844"/>
                </a:lnTo>
                <a:lnTo>
                  <a:pt x="38544" y="281178"/>
                </a:lnTo>
                <a:lnTo>
                  <a:pt x="42545" y="286512"/>
                </a:lnTo>
                <a:lnTo>
                  <a:pt x="56261" y="286512"/>
                </a:lnTo>
                <a:lnTo>
                  <a:pt x="60261" y="281178"/>
                </a:lnTo>
                <a:close/>
              </a:path>
              <a:path w="76200" h="3215640">
                <a:moveTo>
                  <a:pt x="58655" y="337457"/>
                </a:moveTo>
                <a:lnTo>
                  <a:pt x="54737" y="332232"/>
                </a:lnTo>
                <a:lnTo>
                  <a:pt x="42545" y="332232"/>
                </a:lnTo>
                <a:lnTo>
                  <a:pt x="38626" y="337457"/>
                </a:lnTo>
                <a:lnTo>
                  <a:pt x="42545" y="341376"/>
                </a:lnTo>
                <a:lnTo>
                  <a:pt x="54737" y="341376"/>
                </a:lnTo>
                <a:lnTo>
                  <a:pt x="58655" y="337457"/>
                </a:lnTo>
                <a:close/>
              </a:path>
              <a:path w="76200" h="3215640">
                <a:moveTo>
                  <a:pt x="59309" y="295656"/>
                </a:moveTo>
                <a:lnTo>
                  <a:pt x="54737" y="291084"/>
                </a:lnTo>
                <a:lnTo>
                  <a:pt x="42545" y="291084"/>
                </a:lnTo>
                <a:lnTo>
                  <a:pt x="38735" y="294894"/>
                </a:lnTo>
                <a:lnTo>
                  <a:pt x="42545" y="298704"/>
                </a:lnTo>
                <a:lnTo>
                  <a:pt x="56261" y="298704"/>
                </a:lnTo>
                <a:lnTo>
                  <a:pt x="59309" y="295656"/>
                </a:lnTo>
                <a:close/>
              </a:path>
              <a:path w="76200" h="3215640">
                <a:moveTo>
                  <a:pt x="58547" y="308610"/>
                </a:moveTo>
                <a:lnTo>
                  <a:pt x="54737" y="304800"/>
                </a:lnTo>
                <a:lnTo>
                  <a:pt x="42545" y="304800"/>
                </a:lnTo>
                <a:lnTo>
                  <a:pt x="38735" y="308610"/>
                </a:lnTo>
                <a:lnTo>
                  <a:pt x="42545" y="312420"/>
                </a:lnTo>
                <a:lnTo>
                  <a:pt x="54737" y="312420"/>
                </a:lnTo>
                <a:lnTo>
                  <a:pt x="58547" y="308610"/>
                </a:lnTo>
                <a:close/>
              </a:path>
              <a:path w="76200" h="3215640">
                <a:moveTo>
                  <a:pt x="58547" y="322326"/>
                </a:moveTo>
                <a:lnTo>
                  <a:pt x="54737" y="318516"/>
                </a:lnTo>
                <a:lnTo>
                  <a:pt x="42545" y="318516"/>
                </a:lnTo>
                <a:lnTo>
                  <a:pt x="38735" y="322326"/>
                </a:lnTo>
                <a:lnTo>
                  <a:pt x="42545" y="326136"/>
                </a:lnTo>
                <a:lnTo>
                  <a:pt x="54737" y="326136"/>
                </a:lnTo>
                <a:lnTo>
                  <a:pt x="58547" y="322326"/>
                </a:lnTo>
                <a:close/>
              </a:path>
              <a:path w="76200" h="3215640">
                <a:moveTo>
                  <a:pt x="62357" y="239268"/>
                </a:moveTo>
                <a:lnTo>
                  <a:pt x="39497" y="237744"/>
                </a:lnTo>
                <a:lnTo>
                  <a:pt x="38813" y="243209"/>
                </a:lnTo>
                <a:lnTo>
                  <a:pt x="44069" y="239268"/>
                </a:lnTo>
                <a:lnTo>
                  <a:pt x="56261" y="239268"/>
                </a:lnTo>
                <a:lnTo>
                  <a:pt x="60833" y="243840"/>
                </a:lnTo>
                <a:lnTo>
                  <a:pt x="60833" y="245364"/>
                </a:lnTo>
                <a:lnTo>
                  <a:pt x="61595" y="244602"/>
                </a:lnTo>
                <a:lnTo>
                  <a:pt x="62357" y="239268"/>
                </a:lnTo>
                <a:close/>
              </a:path>
              <a:path w="76200" h="3215640">
                <a:moveTo>
                  <a:pt x="40182" y="220065"/>
                </a:moveTo>
                <a:lnTo>
                  <a:pt x="39497" y="220980"/>
                </a:lnTo>
                <a:lnTo>
                  <a:pt x="39497" y="225552"/>
                </a:lnTo>
                <a:lnTo>
                  <a:pt x="40182" y="220065"/>
                </a:lnTo>
                <a:close/>
              </a:path>
              <a:path w="76200" h="3215640">
                <a:moveTo>
                  <a:pt x="61703" y="220109"/>
                </a:moveTo>
                <a:lnTo>
                  <a:pt x="57785" y="214884"/>
                </a:lnTo>
                <a:lnTo>
                  <a:pt x="44069" y="214884"/>
                </a:lnTo>
                <a:lnTo>
                  <a:pt x="40182" y="220065"/>
                </a:lnTo>
                <a:lnTo>
                  <a:pt x="39497" y="225552"/>
                </a:lnTo>
                <a:lnTo>
                  <a:pt x="41021" y="225653"/>
                </a:lnTo>
                <a:lnTo>
                  <a:pt x="41021" y="219456"/>
                </a:lnTo>
                <a:lnTo>
                  <a:pt x="45593" y="224028"/>
                </a:lnTo>
                <a:lnTo>
                  <a:pt x="57912" y="223901"/>
                </a:lnTo>
                <a:lnTo>
                  <a:pt x="61703" y="220109"/>
                </a:lnTo>
                <a:close/>
              </a:path>
              <a:path w="76200" h="3215640">
                <a:moveTo>
                  <a:pt x="62357" y="231648"/>
                </a:moveTo>
                <a:lnTo>
                  <a:pt x="62357" y="227076"/>
                </a:lnTo>
                <a:lnTo>
                  <a:pt x="39497" y="225552"/>
                </a:lnTo>
                <a:lnTo>
                  <a:pt x="39497" y="231648"/>
                </a:lnTo>
                <a:lnTo>
                  <a:pt x="44069" y="227076"/>
                </a:lnTo>
                <a:lnTo>
                  <a:pt x="56261" y="227076"/>
                </a:lnTo>
                <a:lnTo>
                  <a:pt x="62357" y="231648"/>
                </a:lnTo>
                <a:close/>
              </a:path>
              <a:path w="76200" h="3215640">
                <a:moveTo>
                  <a:pt x="62357" y="231648"/>
                </a:moveTo>
                <a:lnTo>
                  <a:pt x="56261" y="227076"/>
                </a:lnTo>
                <a:lnTo>
                  <a:pt x="44069" y="227076"/>
                </a:lnTo>
                <a:lnTo>
                  <a:pt x="39497" y="231648"/>
                </a:lnTo>
                <a:lnTo>
                  <a:pt x="44069" y="237744"/>
                </a:lnTo>
                <a:lnTo>
                  <a:pt x="57785" y="237744"/>
                </a:lnTo>
                <a:lnTo>
                  <a:pt x="62357" y="231648"/>
                </a:lnTo>
                <a:close/>
              </a:path>
              <a:path w="76200" h="3215640">
                <a:moveTo>
                  <a:pt x="62357" y="239268"/>
                </a:moveTo>
                <a:lnTo>
                  <a:pt x="62357" y="231648"/>
                </a:lnTo>
                <a:lnTo>
                  <a:pt x="57785" y="237744"/>
                </a:lnTo>
                <a:lnTo>
                  <a:pt x="44069" y="237744"/>
                </a:lnTo>
                <a:lnTo>
                  <a:pt x="39497" y="231648"/>
                </a:lnTo>
                <a:lnTo>
                  <a:pt x="39497" y="237744"/>
                </a:lnTo>
                <a:lnTo>
                  <a:pt x="62357" y="239268"/>
                </a:lnTo>
                <a:close/>
              </a:path>
              <a:path w="76200" h="3215640">
                <a:moveTo>
                  <a:pt x="44069" y="249936"/>
                </a:moveTo>
                <a:lnTo>
                  <a:pt x="39497" y="243840"/>
                </a:lnTo>
                <a:lnTo>
                  <a:pt x="39497" y="249936"/>
                </a:lnTo>
                <a:lnTo>
                  <a:pt x="44069" y="249936"/>
                </a:lnTo>
                <a:close/>
              </a:path>
              <a:path w="76200" h="3215640">
                <a:moveTo>
                  <a:pt x="62357" y="219456"/>
                </a:moveTo>
                <a:lnTo>
                  <a:pt x="62357" y="214884"/>
                </a:lnTo>
                <a:lnTo>
                  <a:pt x="41021" y="213360"/>
                </a:lnTo>
                <a:lnTo>
                  <a:pt x="40182" y="220065"/>
                </a:lnTo>
                <a:lnTo>
                  <a:pt x="44069" y="214884"/>
                </a:lnTo>
                <a:lnTo>
                  <a:pt x="57785" y="214884"/>
                </a:lnTo>
                <a:lnTo>
                  <a:pt x="61703" y="220109"/>
                </a:lnTo>
                <a:lnTo>
                  <a:pt x="62357" y="219456"/>
                </a:lnTo>
                <a:close/>
              </a:path>
              <a:path w="76200" h="3215640">
                <a:moveTo>
                  <a:pt x="41021" y="2802636"/>
                </a:moveTo>
                <a:lnTo>
                  <a:pt x="41021" y="2798064"/>
                </a:lnTo>
                <a:lnTo>
                  <a:pt x="40682" y="2802975"/>
                </a:lnTo>
                <a:lnTo>
                  <a:pt x="41021" y="2802636"/>
                </a:lnTo>
                <a:close/>
              </a:path>
              <a:path w="76200" h="3215640">
                <a:moveTo>
                  <a:pt x="41617" y="194277"/>
                </a:moveTo>
                <a:lnTo>
                  <a:pt x="41021" y="195072"/>
                </a:lnTo>
                <a:lnTo>
                  <a:pt x="41021" y="199644"/>
                </a:lnTo>
                <a:lnTo>
                  <a:pt x="41617" y="194277"/>
                </a:lnTo>
                <a:close/>
              </a:path>
              <a:path w="76200" h="3215640">
                <a:moveTo>
                  <a:pt x="63881" y="195072"/>
                </a:moveTo>
                <a:lnTo>
                  <a:pt x="59309" y="188976"/>
                </a:lnTo>
                <a:lnTo>
                  <a:pt x="45593" y="188976"/>
                </a:lnTo>
                <a:lnTo>
                  <a:pt x="41617" y="194277"/>
                </a:lnTo>
                <a:lnTo>
                  <a:pt x="41021" y="199644"/>
                </a:lnTo>
                <a:lnTo>
                  <a:pt x="42545" y="199745"/>
                </a:lnTo>
                <a:lnTo>
                  <a:pt x="42545" y="193548"/>
                </a:lnTo>
                <a:lnTo>
                  <a:pt x="47117" y="198120"/>
                </a:lnTo>
                <a:lnTo>
                  <a:pt x="60833" y="198120"/>
                </a:lnTo>
                <a:lnTo>
                  <a:pt x="63881" y="195072"/>
                </a:lnTo>
                <a:close/>
              </a:path>
              <a:path w="76200" h="3215640">
                <a:moveTo>
                  <a:pt x="63881" y="201168"/>
                </a:moveTo>
                <a:lnTo>
                  <a:pt x="41021" y="199644"/>
                </a:lnTo>
                <a:lnTo>
                  <a:pt x="41021" y="205740"/>
                </a:lnTo>
                <a:lnTo>
                  <a:pt x="41674" y="206611"/>
                </a:lnTo>
                <a:lnTo>
                  <a:pt x="45593" y="202692"/>
                </a:lnTo>
                <a:lnTo>
                  <a:pt x="57912" y="202819"/>
                </a:lnTo>
                <a:lnTo>
                  <a:pt x="62357" y="207264"/>
                </a:lnTo>
                <a:lnTo>
                  <a:pt x="62357" y="207772"/>
                </a:lnTo>
                <a:lnTo>
                  <a:pt x="63284" y="206535"/>
                </a:lnTo>
                <a:lnTo>
                  <a:pt x="63881" y="201168"/>
                </a:lnTo>
                <a:close/>
              </a:path>
              <a:path w="76200" h="3215640">
                <a:moveTo>
                  <a:pt x="41674" y="206611"/>
                </a:moveTo>
                <a:lnTo>
                  <a:pt x="41021" y="205740"/>
                </a:lnTo>
                <a:lnTo>
                  <a:pt x="41021" y="207264"/>
                </a:lnTo>
                <a:lnTo>
                  <a:pt x="41674" y="206611"/>
                </a:lnTo>
                <a:close/>
              </a:path>
              <a:path w="76200" h="3215640">
                <a:moveTo>
                  <a:pt x="63284" y="206535"/>
                </a:moveTo>
                <a:lnTo>
                  <a:pt x="59309" y="211836"/>
                </a:lnTo>
                <a:lnTo>
                  <a:pt x="45593" y="211836"/>
                </a:lnTo>
                <a:lnTo>
                  <a:pt x="41674" y="206611"/>
                </a:lnTo>
                <a:lnTo>
                  <a:pt x="41021" y="207264"/>
                </a:lnTo>
                <a:lnTo>
                  <a:pt x="41021" y="213360"/>
                </a:lnTo>
                <a:lnTo>
                  <a:pt x="62357" y="214884"/>
                </a:lnTo>
                <a:lnTo>
                  <a:pt x="63284" y="206535"/>
                </a:lnTo>
                <a:close/>
              </a:path>
              <a:path w="76200" h="3215640">
                <a:moveTo>
                  <a:pt x="62357" y="227076"/>
                </a:moveTo>
                <a:lnTo>
                  <a:pt x="62357" y="220980"/>
                </a:lnTo>
                <a:lnTo>
                  <a:pt x="61703" y="220109"/>
                </a:lnTo>
                <a:lnTo>
                  <a:pt x="57912" y="223901"/>
                </a:lnTo>
                <a:lnTo>
                  <a:pt x="45593" y="224028"/>
                </a:lnTo>
                <a:lnTo>
                  <a:pt x="41021" y="219456"/>
                </a:lnTo>
                <a:lnTo>
                  <a:pt x="41021" y="225653"/>
                </a:lnTo>
                <a:lnTo>
                  <a:pt x="62357" y="227076"/>
                </a:lnTo>
                <a:close/>
              </a:path>
              <a:path w="76200" h="3215640">
                <a:moveTo>
                  <a:pt x="65405" y="188976"/>
                </a:moveTo>
                <a:lnTo>
                  <a:pt x="42545" y="185928"/>
                </a:lnTo>
                <a:lnTo>
                  <a:pt x="41617" y="194277"/>
                </a:lnTo>
                <a:lnTo>
                  <a:pt x="45593" y="188976"/>
                </a:lnTo>
                <a:lnTo>
                  <a:pt x="59309" y="188976"/>
                </a:lnTo>
                <a:lnTo>
                  <a:pt x="63881" y="195072"/>
                </a:lnTo>
                <a:lnTo>
                  <a:pt x="64751" y="194201"/>
                </a:lnTo>
                <a:lnTo>
                  <a:pt x="65405" y="188976"/>
                </a:lnTo>
                <a:close/>
              </a:path>
              <a:path w="76200" h="3215640">
                <a:moveTo>
                  <a:pt x="62357" y="207772"/>
                </a:moveTo>
                <a:lnTo>
                  <a:pt x="62357" y="207264"/>
                </a:lnTo>
                <a:lnTo>
                  <a:pt x="57912" y="202819"/>
                </a:lnTo>
                <a:lnTo>
                  <a:pt x="45593" y="202692"/>
                </a:lnTo>
                <a:lnTo>
                  <a:pt x="41674" y="206611"/>
                </a:lnTo>
                <a:lnTo>
                  <a:pt x="45593" y="211836"/>
                </a:lnTo>
                <a:lnTo>
                  <a:pt x="59309" y="211836"/>
                </a:lnTo>
                <a:lnTo>
                  <a:pt x="62357" y="207772"/>
                </a:lnTo>
                <a:close/>
              </a:path>
              <a:path w="76200" h="3215640">
                <a:moveTo>
                  <a:pt x="42545" y="2763012"/>
                </a:moveTo>
                <a:lnTo>
                  <a:pt x="42545" y="2756916"/>
                </a:lnTo>
                <a:lnTo>
                  <a:pt x="42310" y="2763246"/>
                </a:lnTo>
                <a:lnTo>
                  <a:pt x="42545" y="2763012"/>
                </a:lnTo>
                <a:close/>
              </a:path>
              <a:path w="76200" h="3215640">
                <a:moveTo>
                  <a:pt x="43198" y="180703"/>
                </a:moveTo>
                <a:lnTo>
                  <a:pt x="42545" y="181356"/>
                </a:lnTo>
                <a:lnTo>
                  <a:pt x="42545" y="185928"/>
                </a:lnTo>
                <a:lnTo>
                  <a:pt x="43198" y="180703"/>
                </a:lnTo>
                <a:close/>
              </a:path>
              <a:path w="76200" h="3215640">
                <a:moveTo>
                  <a:pt x="65405" y="188976"/>
                </a:moveTo>
                <a:lnTo>
                  <a:pt x="65405" y="181356"/>
                </a:lnTo>
                <a:lnTo>
                  <a:pt x="64643" y="180594"/>
                </a:lnTo>
                <a:lnTo>
                  <a:pt x="60833" y="184404"/>
                </a:lnTo>
                <a:lnTo>
                  <a:pt x="50165" y="184404"/>
                </a:lnTo>
                <a:lnTo>
                  <a:pt x="44069" y="179832"/>
                </a:lnTo>
                <a:lnTo>
                  <a:pt x="43198" y="180703"/>
                </a:lnTo>
                <a:lnTo>
                  <a:pt x="42545" y="185928"/>
                </a:lnTo>
                <a:lnTo>
                  <a:pt x="65405" y="188976"/>
                </a:lnTo>
                <a:close/>
              </a:path>
              <a:path w="76200" h="3215640">
                <a:moveTo>
                  <a:pt x="64751" y="194201"/>
                </a:moveTo>
                <a:lnTo>
                  <a:pt x="60833" y="198120"/>
                </a:lnTo>
                <a:lnTo>
                  <a:pt x="47117" y="198120"/>
                </a:lnTo>
                <a:lnTo>
                  <a:pt x="42545" y="193548"/>
                </a:lnTo>
                <a:lnTo>
                  <a:pt x="42545" y="199745"/>
                </a:lnTo>
                <a:lnTo>
                  <a:pt x="63881" y="201168"/>
                </a:lnTo>
                <a:lnTo>
                  <a:pt x="64751" y="194201"/>
                </a:lnTo>
                <a:close/>
              </a:path>
              <a:path w="76200" h="3215640">
                <a:moveTo>
                  <a:pt x="65405" y="179832"/>
                </a:moveTo>
                <a:lnTo>
                  <a:pt x="65405" y="175260"/>
                </a:lnTo>
                <a:lnTo>
                  <a:pt x="44069" y="173736"/>
                </a:lnTo>
                <a:lnTo>
                  <a:pt x="43198" y="180703"/>
                </a:lnTo>
                <a:lnTo>
                  <a:pt x="47117" y="176784"/>
                </a:lnTo>
                <a:lnTo>
                  <a:pt x="60833" y="176784"/>
                </a:lnTo>
                <a:lnTo>
                  <a:pt x="64643" y="180594"/>
                </a:lnTo>
                <a:lnTo>
                  <a:pt x="65405" y="179832"/>
                </a:lnTo>
                <a:close/>
              </a:path>
              <a:path w="76200" h="3215640">
                <a:moveTo>
                  <a:pt x="44069" y="2724912"/>
                </a:moveTo>
                <a:lnTo>
                  <a:pt x="44069" y="2718816"/>
                </a:lnTo>
                <a:lnTo>
                  <a:pt x="43811" y="2725255"/>
                </a:lnTo>
                <a:lnTo>
                  <a:pt x="44069" y="2724912"/>
                </a:lnTo>
                <a:close/>
              </a:path>
              <a:path w="76200" h="3215640">
                <a:moveTo>
                  <a:pt x="44807" y="167086"/>
                </a:moveTo>
                <a:lnTo>
                  <a:pt x="44069" y="167640"/>
                </a:lnTo>
                <a:lnTo>
                  <a:pt x="44069" y="173736"/>
                </a:lnTo>
                <a:lnTo>
                  <a:pt x="44807" y="167086"/>
                </a:lnTo>
                <a:close/>
              </a:path>
              <a:path w="76200" h="3215640">
                <a:moveTo>
                  <a:pt x="65405" y="169164"/>
                </a:moveTo>
                <a:lnTo>
                  <a:pt x="65405" y="167640"/>
                </a:lnTo>
                <a:lnTo>
                  <a:pt x="60833" y="163068"/>
                </a:lnTo>
                <a:lnTo>
                  <a:pt x="50165" y="163068"/>
                </a:lnTo>
                <a:lnTo>
                  <a:pt x="44807" y="167086"/>
                </a:lnTo>
                <a:lnTo>
                  <a:pt x="44069" y="173736"/>
                </a:lnTo>
                <a:lnTo>
                  <a:pt x="45593" y="173845"/>
                </a:lnTo>
                <a:lnTo>
                  <a:pt x="45593" y="167640"/>
                </a:lnTo>
                <a:lnTo>
                  <a:pt x="50165" y="172212"/>
                </a:lnTo>
                <a:lnTo>
                  <a:pt x="62357" y="172212"/>
                </a:lnTo>
                <a:lnTo>
                  <a:pt x="65405" y="169164"/>
                </a:lnTo>
                <a:close/>
              </a:path>
              <a:path w="76200" h="3215640">
                <a:moveTo>
                  <a:pt x="64643" y="180594"/>
                </a:moveTo>
                <a:lnTo>
                  <a:pt x="60833" y="176784"/>
                </a:lnTo>
                <a:lnTo>
                  <a:pt x="47117" y="176784"/>
                </a:lnTo>
                <a:lnTo>
                  <a:pt x="44069" y="179832"/>
                </a:lnTo>
                <a:lnTo>
                  <a:pt x="50165" y="184404"/>
                </a:lnTo>
                <a:lnTo>
                  <a:pt x="60833" y="184404"/>
                </a:lnTo>
                <a:lnTo>
                  <a:pt x="64643" y="180594"/>
                </a:lnTo>
                <a:close/>
              </a:path>
              <a:path w="76200" h="3215640">
                <a:moveTo>
                  <a:pt x="66929" y="161544"/>
                </a:moveTo>
                <a:lnTo>
                  <a:pt x="45593" y="160020"/>
                </a:lnTo>
                <a:lnTo>
                  <a:pt x="44807" y="167086"/>
                </a:lnTo>
                <a:lnTo>
                  <a:pt x="50165" y="163068"/>
                </a:lnTo>
                <a:lnTo>
                  <a:pt x="60833" y="163068"/>
                </a:lnTo>
                <a:lnTo>
                  <a:pt x="65405" y="167640"/>
                </a:lnTo>
                <a:lnTo>
                  <a:pt x="65405" y="169164"/>
                </a:lnTo>
                <a:lnTo>
                  <a:pt x="66167" y="168402"/>
                </a:lnTo>
                <a:lnTo>
                  <a:pt x="66929" y="161544"/>
                </a:lnTo>
                <a:close/>
              </a:path>
              <a:path w="76200" h="3215640">
                <a:moveTo>
                  <a:pt x="46252" y="141238"/>
                </a:moveTo>
                <a:lnTo>
                  <a:pt x="45593" y="141732"/>
                </a:lnTo>
                <a:lnTo>
                  <a:pt x="45593" y="147828"/>
                </a:lnTo>
                <a:lnTo>
                  <a:pt x="46252" y="141238"/>
                </a:lnTo>
                <a:close/>
              </a:path>
              <a:path w="76200" h="3215640">
                <a:moveTo>
                  <a:pt x="68453" y="149352"/>
                </a:moveTo>
                <a:lnTo>
                  <a:pt x="68453" y="141732"/>
                </a:lnTo>
                <a:lnTo>
                  <a:pt x="67582" y="141079"/>
                </a:lnTo>
                <a:lnTo>
                  <a:pt x="63881" y="144780"/>
                </a:lnTo>
                <a:lnTo>
                  <a:pt x="51689" y="144780"/>
                </a:lnTo>
                <a:lnTo>
                  <a:pt x="47334" y="140426"/>
                </a:lnTo>
                <a:lnTo>
                  <a:pt x="46252" y="141238"/>
                </a:lnTo>
                <a:lnTo>
                  <a:pt x="45593" y="147828"/>
                </a:lnTo>
                <a:lnTo>
                  <a:pt x="68453" y="149352"/>
                </a:lnTo>
                <a:close/>
              </a:path>
              <a:path w="76200" h="3215640">
                <a:moveTo>
                  <a:pt x="68453" y="149352"/>
                </a:moveTo>
                <a:lnTo>
                  <a:pt x="45593" y="147828"/>
                </a:lnTo>
                <a:lnTo>
                  <a:pt x="45593" y="153924"/>
                </a:lnTo>
                <a:lnTo>
                  <a:pt x="50165" y="149352"/>
                </a:lnTo>
                <a:lnTo>
                  <a:pt x="62357" y="149352"/>
                </a:lnTo>
                <a:lnTo>
                  <a:pt x="66929" y="153924"/>
                </a:lnTo>
                <a:lnTo>
                  <a:pt x="66929" y="155067"/>
                </a:lnTo>
                <a:lnTo>
                  <a:pt x="67822" y="154397"/>
                </a:lnTo>
                <a:lnTo>
                  <a:pt x="68453" y="149352"/>
                </a:lnTo>
                <a:close/>
              </a:path>
              <a:path w="76200" h="3215640">
                <a:moveTo>
                  <a:pt x="66929" y="155067"/>
                </a:moveTo>
                <a:lnTo>
                  <a:pt x="66929" y="153924"/>
                </a:lnTo>
                <a:lnTo>
                  <a:pt x="62357" y="149352"/>
                </a:lnTo>
                <a:lnTo>
                  <a:pt x="50165" y="149352"/>
                </a:lnTo>
                <a:lnTo>
                  <a:pt x="45593" y="153924"/>
                </a:lnTo>
                <a:lnTo>
                  <a:pt x="51689" y="158496"/>
                </a:lnTo>
                <a:lnTo>
                  <a:pt x="62357" y="158496"/>
                </a:lnTo>
                <a:lnTo>
                  <a:pt x="66929" y="155067"/>
                </a:lnTo>
                <a:close/>
              </a:path>
              <a:path w="76200" h="3215640">
                <a:moveTo>
                  <a:pt x="67822" y="154397"/>
                </a:moveTo>
                <a:lnTo>
                  <a:pt x="62357" y="158496"/>
                </a:lnTo>
                <a:lnTo>
                  <a:pt x="51689" y="158496"/>
                </a:lnTo>
                <a:lnTo>
                  <a:pt x="45593" y="153924"/>
                </a:lnTo>
                <a:lnTo>
                  <a:pt x="45593" y="160020"/>
                </a:lnTo>
                <a:lnTo>
                  <a:pt x="66929" y="161544"/>
                </a:lnTo>
                <a:lnTo>
                  <a:pt x="67822" y="154397"/>
                </a:lnTo>
                <a:close/>
              </a:path>
              <a:path w="76200" h="3215640">
                <a:moveTo>
                  <a:pt x="66167" y="168402"/>
                </a:moveTo>
                <a:lnTo>
                  <a:pt x="62357" y="172212"/>
                </a:lnTo>
                <a:lnTo>
                  <a:pt x="50165" y="172212"/>
                </a:lnTo>
                <a:lnTo>
                  <a:pt x="45593" y="167640"/>
                </a:lnTo>
                <a:lnTo>
                  <a:pt x="45593" y="173845"/>
                </a:lnTo>
                <a:lnTo>
                  <a:pt x="65405" y="175260"/>
                </a:lnTo>
                <a:lnTo>
                  <a:pt x="66167" y="168402"/>
                </a:lnTo>
                <a:close/>
              </a:path>
              <a:path w="76200" h="3215640">
                <a:moveTo>
                  <a:pt x="68453" y="140208"/>
                </a:moveTo>
                <a:lnTo>
                  <a:pt x="68453" y="135636"/>
                </a:lnTo>
                <a:lnTo>
                  <a:pt x="47117" y="132588"/>
                </a:lnTo>
                <a:lnTo>
                  <a:pt x="46252" y="141238"/>
                </a:lnTo>
                <a:lnTo>
                  <a:pt x="47117" y="140589"/>
                </a:lnTo>
                <a:lnTo>
                  <a:pt x="47117" y="140208"/>
                </a:lnTo>
                <a:lnTo>
                  <a:pt x="47334" y="140426"/>
                </a:lnTo>
                <a:lnTo>
                  <a:pt x="51689" y="137160"/>
                </a:lnTo>
                <a:lnTo>
                  <a:pt x="62357" y="137160"/>
                </a:lnTo>
                <a:lnTo>
                  <a:pt x="67582" y="141079"/>
                </a:lnTo>
                <a:lnTo>
                  <a:pt x="68453" y="140208"/>
                </a:lnTo>
                <a:close/>
              </a:path>
              <a:path w="76200" h="3215640">
                <a:moveTo>
                  <a:pt x="57785" y="457200"/>
                </a:moveTo>
                <a:lnTo>
                  <a:pt x="57785" y="455676"/>
                </a:lnTo>
                <a:lnTo>
                  <a:pt x="46355" y="455676"/>
                </a:lnTo>
                <a:lnTo>
                  <a:pt x="57785" y="457200"/>
                </a:lnTo>
                <a:close/>
              </a:path>
              <a:path w="76200" h="3215640">
                <a:moveTo>
                  <a:pt x="47117" y="2683764"/>
                </a:moveTo>
                <a:lnTo>
                  <a:pt x="47117" y="2677668"/>
                </a:lnTo>
                <a:lnTo>
                  <a:pt x="46638" y="2684123"/>
                </a:lnTo>
                <a:lnTo>
                  <a:pt x="47117" y="2683764"/>
                </a:lnTo>
                <a:close/>
              </a:path>
              <a:path w="76200" h="3215640">
                <a:moveTo>
                  <a:pt x="47770" y="127363"/>
                </a:moveTo>
                <a:lnTo>
                  <a:pt x="47117" y="128016"/>
                </a:lnTo>
                <a:lnTo>
                  <a:pt x="47117" y="132588"/>
                </a:lnTo>
                <a:lnTo>
                  <a:pt x="47770" y="127363"/>
                </a:lnTo>
                <a:close/>
              </a:path>
              <a:path w="76200" h="3215640">
                <a:moveTo>
                  <a:pt x="68453" y="129540"/>
                </a:moveTo>
                <a:lnTo>
                  <a:pt x="68453" y="128016"/>
                </a:lnTo>
                <a:lnTo>
                  <a:pt x="63881" y="123444"/>
                </a:lnTo>
                <a:lnTo>
                  <a:pt x="51689" y="123444"/>
                </a:lnTo>
                <a:lnTo>
                  <a:pt x="47770" y="127363"/>
                </a:lnTo>
                <a:lnTo>
                  <a:pt x="47117" y="132588"/>
                </a:lnTo>
                <a:lnTo>
                  <a:pt x="48641" y="132697"/>
                </a:lnTo>
                <a:lnTo>
                  <a:pt x="48641" y="128016"/>
                </a:lnTo>
                <a:lnTo>
                  <a:pt x="53213" y="132588"/>
                </a:lnTo>
                <a:lnTo>
                  <a:pt x="65405" y="132588"/>
                </a:lnTo>
                <a:lnTo>
                  <a:pt x="68453" y="129540"/>
                </a:lnTo>
                <a:close/>
              </a:path>
              <a:path w="76200" h="3215640">
                <a:moveTo>
                  <a:pt x="68453" y="135636"/>
                </a:moveTo>
                <a:lnTo>
                  <a:pt x="68453" y="134112"/>
                </a:lnTo>
                <a:lnTo>
                  <a:pt x="47117" y="132588"/>
                </a:lnTo>
                <a:lnTo>
                  <a:pt x="68453" y="135636"/>
                </a:lnTo>
                <a:close/>
              </a:path>
              <a:path w="76200" h="3215640">
                <a:moveTo>
                  <a:pt x="47334" y="140426"/>
                </a:moveTo>
                <a:lnTo>
                  <a:pt x="47117" y="140208"/>
                </a:lnTo>
                <a:lnTo>
                  <a:pt x="47117" y="140589"/>
                </a:lnTo>
                <a:lnTo>
                  <a:pt x="47334" y="140426"/>
                </a:lnTo>
                <a:close/>
              </a:path>
              <a:path w="76200" h="3215640">
                <a:moveTo>
                  <a:pt x="53213" y="1152144"/>
                </a:moveTo>
                <a:lnTo>
                  <a:pt x="53213" y="1141476"/>
                </a:lnTo>
                <a:lnTo>
                  <a:pt x="47117" y="1147572"/>
                </a:lnTo>
                <a:lnTo>
                  <a:pt x="53213" y="1152144"/>
                </a:lnTo>
                <a:close/>
              </a:path>
              <a:path w="76200" h="3215640">
                <a:moveTo>
                  <a:pt x="67582" y="141079"/>
                </a:moveTo>
                <a:lnTo>
                  <a:pt x="62357" y="137160"/>
                </a:lnTo>
                <a:lnTo>
                  <a:pt x="51689" y="137160"/>
                </a:lnTo>
                <a:lnTo>
                  <a:pt x="47334" y="140426"/>
                </a:lnTo>
                <a:lnTo>
                  <a:pt x="51689" y="144780"/>
                </a:lnTo>
                <a:lnTo>
                  <a:pt x="63881" y="144780"/>
                </a:lnTo>
                <a:lnTo>
                  <a:pt x="67582" y="141079"/>
                </a:lnTo>
                <a:close/>
              </a:path>
              <a:path w="76200" h="3215640">
                <a:moveTo>
                  <a:pt x="69977" y="123444"/>
                </a:moveTo>
                <a:lnTo>
                  <a:pt x="48641" y="120396"/>
                </a:lnTo>
                <a:lnTo>
                  <a:pt x="47770" y="127363"/>
                </a:lnTo>
                <a:lnTo>
                  <a:pt x="51689" y="123444"/>
                </a:lnTo>
                <a:lnTo>
                  <a:pt x="63881" y="123444"/>
                </a:lnTo>
                <a:lnTo>
                  <a:pt x="68453" y="128016"/>
                </a:lnTo>
                <a:lnTo>
                  <a:pt x="68453" y="129540"/>
                </a:lnTo>
                <a:lnTo>
                  <a:pt x="69323" y="128669"/>
                </a:lnTo>
                <a:lnTo>
                  <a:pt x="69977" y="123444"/>
                </a:lnTo>
                <a:close/>
              </a:path>
              <a:path w="76200" h="3215640">
                <a:moveTo>
                  <a:pt x="53213" y="1176528"/>
                </a:moveTo>
                <a:lnTo>
                  <a:pt x="53213" y="1165860"/>
                </a:lnTo>
                <a:lnTo>
                  <a:pt x="47879" y="1171194"/>
                </a:lnTo>
                <a:lnTo>
                  <a:pt x="53213" y="1176528"/>
                </a:lnTo>
                <a:close/>
              </a:path>
              <a:path w="76200" h="3215640">
                <a:moveTo>
                  <a:pt x="48641" y="2642616"/>
                </a:moveTo>
                <a:lnTo>
                  <a:pt x="48641" y="2638044"/>
                </a:lnTo>
                <a:lnTo>
                  <a:pt x="48455" y="2642863"/>
                </a:lnTo>
                <a:lnTo>
                  <a:pt x="48641" y="2642616"/>
                </a:lnTo>
                <a:close/>
              </a:path>
              <a:path w="76200" h="3215640">
                <a:moveTo>
                  <a:pt x="49511" y="113429"/>
                </a:moveTo>
                <a:lnTo>
                  <a:pt x="48641" y="114300"/>
                </a:lnTo>
                <a:lnTo>
                  <a:pt x="48641" y="120396"/>
                </a:lnTo>
                <a:lnTo>
                  <a:pt x="49511" y="113429"/>
                </a:lnTo>
                <a:close/>
              </a:path>
              <a:path w="76200" h="3215640">
                <a:moveTo>
                  <a:pt x="69977" y="116967"/>
                </a:moveTo>
                <a:lnTo>
                  <a:pt x="69977" y="114300"/>
                </a:lnTo>
                <a:lnTo>
                  <a:pt x="66167" y="110490"/>
                </a:lnTo>
                <a:lnTo>
                  <a:pt x="61703" y="109852"/>
                </a:lnTo>
                <a:lnTo>
                  <a:pt x="53213" y="109728"/>
                </a:lnTo>
                <a:lnTo>
                  <a:pt x="49511" y="113429"/>
                </a:lnTo>
                <a:lnTo>
                  <a:pt x="48641" y="120396"/>
                </a:lnTo>
                <a:lnTo>
                  <a:pt x="50165" y="120505"/>
                </a:lnTo>
                <a:lnTo>
                  <a:pt x="50165" y="115824"/>
                </a:lnTo>
                <a:lnTo>
                  <a:pt x="54615" y="120274"/>
                </a:lnTo>
                <a:lnTo>
                  <a:pt x="65405" y="120396"/>
                </a:lnTo>
                <a:lnTo>
                  <a:pt x="69977" y="116967"/>
                </a:lnTo>
                <a:close/>
              </a:path>
              <a:path w="76200" h="3215640">
                <a:moveTo>
                  <a:pt x="69977" y="123444"/>
                </a:moveTo>
                <a:lnTo>
                  <a:pt x="69977" y="121920"/>
                </a:lnTo>
                <a:lnTo>
                  <a:pt x="48641" y="120396"/>
                </a:lnTo>
                <a:lnTo>
                  <a:pt x="69977" y="123444"/>
                </a:lnTo>
                <a:close/>
              </a:path>
              <a:path w="76200" h="3215640">
                <a:moveTo>
                  <a:pt x="69323" y="128669"/>
                </a:moveTo>
                <a:lnTo>
                  <a:pt x="65405" y="132588"/>
                </a:lnTo>
                <a:lnTo>
                  <a:pt x="53213" y="132588"/>
                </a:lnTo>
                <a:lnTo>
                  <a:pt x="48641" y="128016"/>
                </a:lnTo>
                <a:lnTo>
                  <a:pt x="48641" y="132697"/>
                </a:lnTo>
                <a:lnTo>
                  <a:pt x="68453" y="134112"/>
                </a:lnTo>
                <a:lnTo>
                  <a:pt x="68453" y="135636"/>
                </a:lnTo>
                <a:lnTo>
                  <a:pt x="69323" y="128669"/>
                </a:lnTo>
                <a:close/>
              </a:path>
              <a:path w="76200" h="3215640">
                <a:moveTo>
                  <a:pt x="53213" y="1129284"/>
                </a:moveTo>
                <a:lnTo>
                  <a:pt x="53213" y="1120140"/>
                </a:lnTo>
                <a:lnTo>
                  <a:pt x="48641" y="1124712"/>
                </a:lnTo>
                <a:lnTo>
                  <a:pt x="53213" y="1129284"/>
                </a:lnTo>
                <a:close/>
              </a:path>
              <a:path w="76200" h="3215640">
                <a:moveTo>
                  <a:pt x="53213" y="917448"/>
                </a:moveTo>
                <a:lnTo>
                  <a:pt x="53213" y="911352"/>
                </a:lnTo>
                <a:lnTo>
                  <a:pt x="49149" y="914400"/>
                </a:lnTo>
                <a:lnTo>
                  <a:pt x="53213" y="917448"/>
                </a:lnTo>
                <a:close/>
              </a:path>
              <a:path w="76200" h="3215640">
                <a:moveTo>
                  <a:pt x="53213" y="1106424"/>
                </a:moveTo>
                <a:lnTo>
                  <a:pt x="53213" y="1100328"/>
                </a:lnTo>
                <a:lnTo>
                  <a:pt x="49149" y="1103376"/>
                </a:lnTo>
                <a:lnTo>
                  <a:pt x="53213" y="1106424"/>
                </a:lnTo>
                <a:close/>
              </a:path>
              <a:path w="76200" h="3215640">
                <a:moveTo>
                  <a:pt x="53213" y="955548"/>
                </a:moveTo>
                <a:lnTo>
                  <a:pt x="53213" y="947928"/>
                </a:lnTo>
                <a:lnTo>
                  <a:pt x="49403" y="951738"/>
                </a:lnTo>
                <a:lnTo>
                  <a:pt x="53213" y="955548"/>
                </a:lnTo>
                <a:close/>
              </a:path>
              <a:path w="76200" h="3215640">
                <a:moveTo>
                  <a:pt x="60833" y="109728"/>
                </a:moveTo>
                <a:lnTo>
                  <a:pt x="50165" y="108204"/>
                </a:lnTo>
                <a:lnTo>
                  <a:pt x="49511" y="113429"/>
                </a:lnTo>
                <a:lnTo>
                  <a:pt x="53213" y="109728"/>
                </a:lnTo>
                <a:lnTo>
                  <a:pt x="60833" y="109728"/>
                </a:lnTo>
                <a:close/>
              </a:path>
              <a:path w="76200" h="3215640">
                <a:moveTo>
                  <a:pt x="53213" y="879348"/>
                </a:moveTo>
                <a:lnTo>
                  <a:pt x="53213" y="873252"/>
                </a:lnTo>
                <a:lnTo>
                  <a:pt x="49729" y="875864"/>
                </a:lnTo>
                <a:lnTo>
                  <a:pt x="53213" y="879348"/>
                </a:lnTo>
                <a:close/>
              </a:path>
              <a:path w="76200" h="3215640">
                <a:moveTo>
                  <a:pt x="53213" y="973836"/>
                </a:moveTo>
                <a:lnTo>
                  <a:pt x="53213" y="967740"/>
                </a:lnTo>
                <a:lnTo>
                  <a:pt x="49729" y="971223"/>
                </a:lnTo>
                <a:lnTo>
                  <a:pt x="53213" y="973836"/>
                </a:lnTo>
                <a:close/>
              </a:path>
              <a:path w="76200" h="3215640">
                <a:moveTo>
                  <a:pt x="53213" y="1066800"/>
                </a:moveTo>
                <a:lnTo>
                  <a:pt x="53213" y="1060704"/>
                </a:lnTo>
                <a:lnTo>
                  <a:pt x="49729" y="1063316"/>
                </a:lnTo>
                <a:lnTo>
                  <a:pt x="53213" y="1066800"/>
                </a:lnTo>
                <a:close/>
              </a:path>
              <a:path w="76200" h="3215640">
                <a:moveTo>
                  <a:pt x="53213" y="1086612"/>
                </a:moveTo>
                <a:lnTo>
                  <a:pt x="53213" y="1080516"/>
                </a:lnTo>
                <a:lnTo>
                  <a:pt x="49729" y="1083128"/>
                </a:lnTo>
                <a:lnTo>
                  <a:pt x="53213" y="1086612"/>
                </a:lnTo>
                <a:close/>
              </a:path>
              <a:path w="76200" h="3215640">
                <a:moveTo>
                  <a:pt x="50165" y="1481328"/>
                </a:moveTo>
                <a:lnTo>
                  <a:pt x="50165" y="1473708"/>
                </a:lnTo>
                <a:lnTo>
                  <a:pt x="49747" y="1481641"/>
                </a:lnTo>
                <a:lnTo>
                  <a:pt x="50165" y="1481328"/>
                </a:lnTo>
                <a:close/>
              </a:path>
              <a:path w="76200" h="3215640">
                <a:moveTo>
                  <a:pt x="50165" y="1801368"/>
                </a:moveTo>
                <a:lnTo>
                  <a:pt x="50165" y="1795272"/>
                </a:lnTo>
                <a:lnTo>
                  <a:pt x="49848" y="1795034"/>
                </a:lnTo>
                <a:lnTo>
                  <a:pt x="50165" y="1801368"/>
                </a:lnTo>
                <a:close/>
              </a:path>
              <a:path w="76200" h="3215640">
                <a:moveTo>
                  <a:pt x="73025" y="79248"/>
                </a:moveTo>
                <a:lnTo>
                  <a:pt x="66929" y="74676"/>
                </a:lnTo>
                <a:lnTo>
                  <a:pt x="56261" y="74676"/>
                </a:lnTo>
                <a:lnTo>
                  <a:pt x="50165" y="79248"/>
                </a:lnTo>
                <a:lnTo>
                  <a:pt x="50165" y="85344"/>
                </a:lnTo>
                <a:lnTo>
                  <a:pt x="51689" y="85344"/>
                </a:lnTo>
                <a:lnTo>
                  <a:pt x="51689" y="79248"/>
                </a:lnTo>
                <a:lnTo>
                  <a:pt x="56261" y="83820"/>
                </a:lnTo>
                <a:lnTo>
                  <a:pt x="68453" y="83820"/>
                </a:lnTo>
                <a:lnTo>
                  <a:pt x="73025" y="79248"/>
                </a:lnTo>
                <a:close/>
              </a:path>
              <a:path w="76200" h="3215640">
                <a:moveTo>
                  <a:pt x="73025" y="91440"/>
                </a:moveTo>
                <a:lnTo>
                  <a:pt x="73025" y="85344"/>
                </a:lnTo>
                <a:lnTo>
                  <a:pt x="50165" y="85344"/>
                </a:lnTo>
                <a:lnTo>
                  <a:pt x="50165" y="91440"/>
                </a:lnTo>
                <a:lnTo>
                  <a:pt x="56261" y="86868"/>
                </a:lnTo>
                <a:lnTo>
                  <a:pt x="66929" y="86868"/>
                </a:lnTo>
                <a:lnTo>
                  <a:pt x="73025" y="91440"/>
                </a:lnTo>
                <a:close/>
              </a:path>
              <a:path w="76200" h="3215640">
                <a:moveTo>
                  <a:pt x="73025" y="91440"/>
                </a:moveTo>
                <a:lnTo>
                  <a:pt x="66929" y="86868"/>
                </a:lnTo>
                <a:lnTo>
                  <a:pt x="56261" y="86868"/>
                </a:lnTo>
                <a:lnTo>
                  <a:pt x="50165" y="91440"/>
                </a:lnTo>
                <a:lnTo>
                  <a:pt x="56261" y="96012"/>
                </a:lnTo>
                <a:lnTo>
                  <a:pt x="66929" y="96012"/>
                </a:lnTo>
                <a:lnTo>
                  <a:pt x="73025" y="91440"/>
                </a:lnTo>
                <a:close/>
              </a:path>
              <a:path w="76200" h="3215640">
                <a:moveTo>
                  <a:pt x="73025" y="97536"/>
                </a:moveTo>
                <a:lnTo>
                  <a:pt x="73025" y="91440"/>
                </a:lnTo>
                <a:lnTo>
                  <a:pt x="66929" y="96012"/>
                </a:lnTo>
                <a:lnTo>
                  <a:pt x="56261" y="96012"/>
                </a:lnTo>
                <a:lnTo>
                  <a:pt x="50165" y="91440"/>
                </a:lnTo>
                <a:lnTo>
                  <a:pt x="50165" y="97536"/>
                </a:lnTo>
                <a:lnTo>
                  <a:pt x="51498" y="97536"/>
                </a:lnTo>
                <a:lnTo>
                  <a:pt x="51689" y="96012"/>
                </a:lnTo>
                <a:lnTo>
                  <a:pt x="61703" y="97443"/>
                </a:lnTo>
                <a:lnTo>
                  <a:pt x="73025" y="97536"/>
                </a:lnTo>
                <a:close/>
              </a:path>
              <a:path w="76200" h="3215640">
                <a:moveTo>
                  <a:pt x="51498" y="97536"/>
                </a:moveTo>
                <a:lnTo>
                  <a:pt x="50165" y="97536"/>
                </a:lnTo>
                <a:lnTo>
                  <a:pt x="50165" y="103632"/>
                </a:lnTo>
                <a:lnTo>
                  <a:pt x="50818" y="102979"/>
                </a:lnTo>
                <a:lnTo>
                  <a:pt x="51498" y="97536"/>
                </a:lnTo>
                <a:close/>
              </a:path>
              <a:path w="76200" h="3215640">
                <a:moveTo>
                  <a:pt x="50818" y="102979"/>
                </a:moveTo>
                <a:lnTo>
                  <a:pt x="50165" y="103632"/>
                </a:lnTo>
                <a:lnTo>
                  <a:pt x="50687" y="104024"/>
                </a:lnTo>
                <a:lnTo>
                  <a:pt x="50818" y="102979"/>
                </a:lnTo>
                <a:close/>
              </a:path>
              <a:path w="76200" h="3215640">
                <a:moveTo>
                  <a:pt x="50687" y="104024"/>
                </a:moveTo>
                <a:lnTo>
                  <a:pt x="50165" y="103632"/>
                </a:lnTo>
                <a:lnTo>
                  <a:pt x="50165" y="108204"/>
                </a:lnTo>
                <a:lnTo>
                  <a:pt x="50687" y="104024"/>
                </a:lnTo>
                <a:close/>
              </a:path>
              <a:path w="76200" h="3215640">
                <a:moveTo>
                  <a:pt x="72394" y="104105"/>
                </a:moveTo>
                <a:lnTo>
                  <a:pt x="66929" y="108204"/>
                </a:lnTo>
                <a:lnTo>
                  <a:pt x="56261" y="108204"/>
                </a:lnTo>
                <a:lnTo>
                  <a:pt x="50687" y="104024"/>
                </a:lnTo>
                <a:lnTo>
                  <a:pt x="50165" y="108204"/>
                </a:lnTo>
                <a:lnTo>
                  <a:pt x="71501" y="109728"/>
                </a:lnTo>
                <a:lnTo>
                  <a:pt x="71501" y="111252"/>
                </a:lnTo>
                <a:lnTo>
                  <a:pt x="72394" y="104105"/>
                </a:lnTo>
                <a:close/>
              </a:path>
              <a:path w="76200" h="3215640">
                <a:moveTo>
                  <a:pt x="71501" y="109728"/>
                </a:moveTo>
                <a:lnTo>
                  <a:pt x="50165" y="108204"/>
                </a:lnTo>
                <a:lnTo>
                  <a:pt x="60071" y="109619"/>
                </a:lnTo>
                <a:lnTo>
                  <a:pt x="65405" y="109728"/>
                </a:lnTo>
                <a:lnTo>
                  <a:pt x="66167" y="110490"/>
                </a:lnTo>
                <a:lnTo>
                  <a:pt x="71313" y="111225"/>
                </a:lnTo>
                <a:lnTo>
                  <a:pt x="71501" y="109728"/>
                </a:lnTo>
                <a:close/>
              </a:path>
              <a:path w="76200" h="3215640">
                <a:moveTo>
                  <a:pt x="70660" y="116454"/>
                </a:moveTo>
                <a:lnTo>
                  <a:pt x="65405" y="120396"/>
                </a:lnTo>
                <a:lnTo>
                  <a:pt x="54615" y="120274"/>
                </a:lnTo>
                <a:lnTo>
                  <a:pt x="50165" y="115824"/>
                </a:lnTo>
                <a:lnTo>
                  <a:pt x="50165" y="120505"/>
                </a:lnTo>
                <a:lnTo>
                  <a:pt x="69977" y="121920"/>
                </a:lnTo>
                <a:lnTo>
                  <a:pt x="70660" y="116454"/>
                </a:lnTo>
                <a:close/>
              </a:path>
              <a:path w="76200" h="3215640">
                <a:moveTo>
                  <a:pt x="53213" y="859536"/>
                </a:moveTo>
                <a:lnTo>
                  <a:pt x="53213" y="853440"/>
                </a:lnTo>
                <a:lnTo>
                  <a:pt x="50165" y="856488"/>
                </a:lnTo>
                <a:lnTo>
                  <a:pt x="53213" y="859536"/>
                </a:lnTo>
                <a:close/>
              </a:path>
              <a:path w="76200" h="3215640">
                <a:moveTo>
                  <a:pt x="53213" y="897636"/>
                </a:moveTo>
                <a:lnTo>
                  <a:pt x="53213" y="893064"/>
                </a:lnTo>
                <a:lnTo>
                  <a:pt x="50165" y="895350"/>
                </a:lnTo>
                <a:lnTo>
                  <a:pt x="53213" y="897636"/>
                </a:lnTo>
                <a:close/>
              </a:path>
              <a:path w="76200" h="3215640">
                <a:moveTo>
                  <a:pt x="53213" y="992124"/>
                </a:moveTo>
                <a:lnTo>
                  <a:pt x="53213" y="987552"/>
                </a:lnTo>
                <a:lnTo>
                  <a:pt x="50165" y="989838"/>
                </a:lnTo>
                <a:lnTo>
                  <a:pt x="53213" y="992124"/>
                </a:lnTo>
                <a:close/>
              </a:path>
              <a:path w="76200" h="3215640">
                <a:moveTo>
                  <a:pt x="53213" y="1010412"/>
                </a:moveTo>
                <a:lnTo>
                  <a:pt x="53213" y="1005840"/>
                </a:lnTo>
                <a:lnTo>
                  <a:pt x="50165" y="1008126"/>
                </a:lnTo>
                <a:lnTo>
                  <a:pt x="53213" y="1010412"/>
                </a:lnTo>
                <a:close/>
              </a:path>
              <a:path w="76200" h="3215640">
                <a:moveTo>
                  <a:pt x="53213" y="1046988"/>
                </a:moveTo>
                <a:lnTo>
                  <a:pt x="53213" y="1042416"/>
                </a:lnTo>
                <a:lnTo>
                  <a:pt x="50165" y="1044702"/>
                </a:lnTo>
                <a:lnTo>
                  <a:pt x="53213" y="1046988"/>
                </a:lnTo>
                <a:close/>
              </a:path>
              <a:path w="76200" h="3215640">
                <a:moveTo>
                  <a:pt x="53213" y="841248"/>
                </a:moveTo>
                <a:lnTo>
                  <a:pt x="53213" y="836676"/>
                </a:lnTo>
                <a:lnTo>
                  <a:pt x="50600" y="839288"/>
                </a:lnTo>
                <a:lnTo>
                  <a:pt x="53213" y="841248"/>
                </a:lnTo>
                <a:close/>
              </a:path>
              <a:path w="76200" h="3215640">
                <a:moveTo>
                  <a:pt x="53213" y="935736"/>
                </a:moveTo>
                <a:lnTo>
                  <a:pt x="53213" y="931164"/>
                </a:lnTo>
                <a:lnTo>
                  <a:pt x="50600" y="933123"/>
                </a:lnTo>
                <a:lnTo>
                  <a:pt x="53213" y="935736"/>
                </a:lnTo>
                <a:close/>
              </a:path>
              <a:path w="76200" h="3215640">
                <a:moveTo>
                  <a:pt x="53213" y="1028700"/>
                </a:moveTo>
                <a:lnTo>
                  <a:pt x="53213" y="1024128"/>
                </a:lnTo>
                <a:lnTo>
                  <a:pt x="50600" y="1026087"/>
                </a:lnTo>
                <a:lnTo>
                  <a:pt x="53213" y="1028700"/>
                </a:lnTo>
                <a:close/>
              </a:path>
              <a:path w="76200" h="3215640">
                <a:moveTo>
                  <a:pt x="71501" y="104775"/>
                </a:moveTo>
                <a:lnTo>
                  <a:pt x="71501" y="103632"/>
                </a:lnTo>
                <a:lnTo>
                  <a:pt x="65405" y="99060"/>
                </a:lnTo>
                <a:lnTo>
                  <a:pt x="54615" y="99182"/>
                </a:lnTo>
                <a:lnTo>
                  <a:pt x="50818" y="102979"/>
                </a:lnTo>
                <a:lnTo>
                  <a:pt x="50687" y="104024"/>
                </a:lnTo>
                <a:lnTo>
                  <a:pt x="56261" y="108204"/>
                </a:lnTo>
                <a:lnTo>
                  <a:pt x="66929" y="108204"/>
                </a:lnTo>
                <a:lnTo>
                  <a:pt x="71501" y="104775"/>
                </a:lnTo>
                <a:close/>
              </a:path>
              <a:path w="76200" h="3215640">
                <a:moveTo>
                  <a:pt x="73025" y="99060"/>
                </a:moveTo>
                <a:lnTo>
                  <a:pt x="62357" y="97536"/>
                </a:lnTo>
                <a:lnTo>
                  <a:pt x="51498" y="97536"/>
                </a:lnTo>
                <a:lnTo>
                  <a:pt x="50818" y="102979"/>
                </a:lnTo>
                <a:lnTo>
                  <a:pt x="54615" y="99182"/>
                </a:lnTo>
                <a:lnTo>
                  <a:pt x="65405" y="99060"/>
                </a:lnTo>
                <a:lnTo>
                  <a:pt x="71501" y="103632"/>
                </a:lnTo>
                <a:lnTo>
                  <a:pt x="71501" y="104775"/>
                </a:lnTo>
                <a:lnTo>
                  <a:pt x="72394" y="104105"/>
                </a:lnTo>
                <a:lnTo>
                  <a:pt x="73025" y="99060"/>
                </a:lnTo>
                <a:close/>
              </a:path>
              <a:path w="76200" h="3215640">
                <a:moveTo>
                  <a:pt x="53213" y="822960"/>
                </a:moveTo>
                <a:lnTo>
                  <a:pt x="53213" y="819912"/>
                </a:lnTo>
                <a:lnTo>
                  <a:pt x="51181" y="821436"/>
                </a:lnTo>
                <a:lnTo>
                  <a:pt x="53213" y="822960"/>
                </a:lnTo>
                <a:close/>
              </a:path>
              <a:path w="76200" h="3215640">
                <a:moveTo>
                  <a:pt x="51689" y="2602992"/>
                </a:moveTo>
                <a:lnTo>
                  <a:pt x="51689" y="2596896"/>
                </a:lnTo>
                <a:lnTo>
                  <a:pt x="51201" y="2603480"/>
                </a:lnTo>
                <a:lnTo>
                  <a:pt x="51689" y="2602992"/>
                </a:lnTo>
                <a:close/>
              </a:path>
              <a:path w="76200" h="3215640">
                <a:moveTo>
                  <a:pt x="51689" y="1267968"/>
                </a:moveTo>
                <a:lnTo>
                  <a:pt x="51689" y="1260348"/>
                </a:lnTo>
                <a:lnTo>
                  <a:pt x="51220" y="1268320"/>
                </a:lnTo>
                <a:lnTo>
                  <a:pt x="51689" y="1267968"/>
                </a:lnTo>
                <a:close/>
              </a:path>
              <a:path w="76200" h="3215640">
                <a:moveTo>
                  <a:pt x="54195" y="802030"/>
                </a:moveTo>
                <a:lnTo>
                  <a:pt x="51253" y="804236"/>
                </a:lnTo>
                <a:lnTo>
                  <a:pt x="53213" y="806196"/>
                </a:lnTo>
                <a:lnTo>
                  <a:pt x="53213" y="813816"/>
                </a:lnTo>
                <a:lnTo>
                  <a:pt x="54195" y="802030"/>
                </a:lnTo>
                <a:close/>
              </a:path>
              <a:path w="76200" h="3215640">
                <a:moveTo>
                  <a:pt x="51689" y="1865376"/>
                </a:moveTo>
                <a:lnTo>
                  <a:pt x="51689" y="1857756"/>
                </a:lnTo>
                <a:lnTo>
                  <a:pt x="51312" y="1857474"/>
                </a:lnTo>
                <a:lnTo>
                  <a:pt x="51689" y="1865376"/>
                </a:lnTo>
                <a:close/>
              </a:path>
              <a:path w="76200" h="3215640">
                <a:moveTo>
                  <a:pt x="62357" y="97536"/>
                </a:moveTo>
                <a:lnTo>
                  <a:pt x="51689" y="96012"/>
                </a:lnTo>
                <a:lnTo>
                  <a:pt x="51498" y="97536"/>
                </a:lnTo>
                <a:lnTo>
                  <a:pt x="62357" y="97536"/>
                </a:lnTo>
                <a:close/>
              </a:path>
              <a:path w="76200" h="3215640">
                <a:moveTo>
                  <a:pt x="52529" y="40517"/>
                </a:moveTo>
                <a:lnTo>
                  <a:pt x="51689" y="41148"/>
                </a:lnTo>
                <a:lnTo>
                  <a:pt x="51689" y="47244"/>
                </a:lnTo>
                <a:lnTo>
                  <a:pt x="52529" y="40517"/>
                </a:lnTo>
                <a:close/>
              </a:path>
              <a:path w="76200" h="3215640">
                <a:moveTo>
                  <a:pt x="74549" y="41148"/>
                </a:moveTo>
                <a:lnTo>
                  <a:pt x="68453" y="36576"/>
                </a:lnTo>
                <a:lnTo>
                  <a:pt x="57785" y="36576"/>
                </a:lnTo>
                <a:lnTo>
                  <a:pt x="52529" y="40517"/>
                </a:lnTo>
                <a:lnTo>
                  <a:pt x="51689" y="47244"/>
                </a:lnTo>
                <a:lnTo>
                  <a:pt x="53213" y="47345"/>
                </a:lnTo>
                <a:lnTo>
                  <a:pt x="53213" y="41148"/>
                </a:lnTo>
                <a:lnTo>
                  <a:pt x="57785" y="47244"/>
                </a:lnTo>
                <a:lnTo>
                  <a:pt x="69977" y="47244"/>
                </a:lnTo>
                <a:lnTo>
                  <a:pt x="74549" y="41148"/>
                </a:lnTo>
                <a:close/>
              </a:path>
              <a:path w="76200" h="3215640">
                <a:moveTo>
                  <a:pt x="74549" y="48768"/>
                </a:moveTo>
                <a:lnTo>
                  <a:pt x="51689" y="47244"/>
                </a:lnTo>
                <a:lnTo>
                  <a:pt x="51689" y="48768"/>
                </a:lnTo>
                <a:lnTo>
                  <a:pt x="74549" y="48768"/>
                </a:lnTo>
                <a:close/>
              </a:path>
              <a:path w="76200" h="3215640">
                <a:moveTo>
                  <a:pt x="57785" y="48768"/>
                </a:moveTo>
                <a:lnTo>
                  <a:pt x="51689" y="48768"/>
                </a:lnTo>
                <a:lnTo>
                  <a:pt x="51689" y="54864"/>
                </a:lnTo>
                <a:lnTo>
                  <a:pt x="57785" y="48768"/>
                </a:lnTo>
                <a:close/>
              </a:path>
              <a:path w="76200" h="3215640">
                <a:moveTo>
                  <a:pt x="74549" y="54864"/>
                </a:moveTo>
                <a:lnTo>
                  <a:pt x="68453" y="48768"/>
                </a:lnTo>
                <a:lnTo>
                  <a:pt x="57785" y="48768"/>
                </a:lnTo>
                <a:lnTo>
                  <a:pt x="51689" y="54864"/>
                </a:lnTo>
                <a:lnTo>
                  <a:pt x="57785" y="59436"/>
                </a:lnTo>
                <a:lnTo>
                  <a:pt x="68453" y="59436"/>
                </a:lnTo>
                <a:lnTo>
                  <a:pt x="74549" y="54864"/>
                </a:lnTo>
                <a:close/>
              </a:path>
              <a:path w="76200" h="3215640">
                <a:moveTo>
                  <a:pt x="57785" y="59436"/>
                </a:moveTo>
                <a:lnTo>
                  <a:pt x="51689" y="54864"/>
                </a:lnTo>
                <a:lnTo>
                  <a:pt x="51689" y="59436"/>
                </a:lnTo>
                <a:lnTo>
                  <a:pt x="57785" y="59436"/>
                </a:lnTo>
                <a:close/>
              </a:path>
              <a:path w="76200" h="3215640">
                <a:moveTo>
                  <a:pt x="74549" y="60960"/>
                </a:moveTo>
                <a:lnTo>
                  <a:pt x="74549" y="59436"/>
                </a:lnTo>
                <a:lnTo>
                  <a:pt x="51689" y="59436"/>
                </a:lnTo>
                <a:lnTo>
                  <a:pt x="74549" y="60960"/>
                </a:lnTo>
                <a:close/>
              </a:path>
              <a:path w="76200" h="3215640">
                <a:moveTo>
                  <a:pt x="74549" y="60960"/>
                </a:moveTo>
                <a:lnTo>
                  <a:pt x="51689" y="59436"/>
                </a:lnTo>
                <a:lnTo>
                  <a:pt x="51689" y="65532"/>
                </a:lnTo>
                <a:lnTo>
                  <a:pt x="52342" y="66185"/>
                </a:lnTo>
                <a:lnTo>
                  <a:pt x="56261" y="60960"/>
                </a:lnTo>
                <a:lnTo>
                  <a:pt x="68453" y="60960"/>
                </a:lnTo>
                <a:lnTo>
                  <a:pt x="73025" y="67056"/>
                </a:lnTo>
                <a:lnTo>
                  <a:pt x="73977" y="66103"/>
                </a:lnTo>
                <a:lnTo>
                  <a:pt x="74549" y="60960"/>
                </a:lnTo>
                <a:close/>
              </a:path>
              <a:path w="76200" h="3215640">
                <a:moveTo>
                  <a:pt x="52342" y="66185"/>
                </a:moveTo>
                <a:lnTo>
                  <a:pt x="51689" y="65532"/>
                </a:lnTo>
                <a:lnTo>
                  <a:pt x="51689" y="67056"/>
                </a:lnTo>
                <a:lnTo>
                  <a:pt x="52342" y="66185"/>
                </a:lnTo>
                <a:close/>
              </a:path>
              <a:path w="76200" h="3215640">
                <a:moveTo>
                  <a:pt x="73977" y="66103"/>
                </a:moveTo>
                <a:lnTo>
                  <a:pt x="68453" y="71628"/>
                </a:lnTo>
                <a:lnTo>
                  <a:pt x="57785" y="71628"/>
                </a:lnTo>
                <a:lnTo>
                  <a:pt x="52342" y="66185"/>
                </a:lnTo>
                <a:lnTo>
                  <a:pt x="51689" y="67056"/>
                </a:lnTo>
                <a:lnTo>
                  <a:pt x="51689" y="71628"/>
                </a:lnTo>
                <a:lnTo>
                  <a:pt x="61703" y="73059"/>
                </a:lnTo>
                <a:lnTo>
                  <a:pt x="73025" y="73152"/>
                </a:lnTo>
                <a:lnTo>
                  <a:pt x="73025" y="74676"/>
                </a:lnTo>
                <a:lnTo>
                  <a:pt x="73977" y="66103"/>
                </a:lnTo>
                <a:close/>
              </a:path>
              <a:path w="76200" h="3215640">
                <a:moveTo>
                  <a:pt x="62357" y="73152"/>
                </a:moveTo>
                <a:lnTo>
                  <a:pt x="51689" y="71628"/>
                </a:lnTo>
                <a:lnTo>
                  <a:pt x="51689" y="73152"/>
                </a:lnTo>
                <a:lnTo>
                  <a:pt x="62357" y="73152"/>
                </a:lnTo>
                <a:close/>
              </a:path>
              <a:path w="76200" h="3215640">
                <a:moveTo>
                  <a:pt x="73025" y="79248"/>
                </a:moveTo>
                <a:lnTo>
                  <a:pt x="73025" y="74676"/>
                </a:lnTo>
                <a:lnTo>
                  <a:pt x="62357" y="73152"/>
                </a:lnTo>
                <a:lnTo>
                  <a:pt x="51689" y="73152"/>
                </a:lnTo>
                <a:lnTo>
                  <a:pt x="51689" y="78105"/>
                </a:lnTo>
                <a:lnTo>
                  <a:pt x="56261" y="74676"/>
                </a:lnTo>
                <a:lnTo>
                  <a:pt x="66929" y="74676"/>
                </a:lnTo>
                <a:lnTo>
                  <a:pt x="73025" y="79248"/>
                </a:lnTo>
                <a:close/>
              </a:path>
              <a:path w="76200" h="3215640">
                <a:moveTo>
                  <a:pt x="73025" y="85344"/>
                </a:moveTo>
                <a:lnTo>
                  <a:pt x="73025" y="79248"/>
                </a:lnTo>
                <a:lnTo>
                  <a:pt x="68453" y="83820"/>
                </a:lnTo>
                <a:lnTo>
                  <a:pt x="56261" y="83820"/>
                </a:lnTo>
                <a:lnTo>
                  <a:pt x="51689" y="79248"/>
                </a:lnTo>
                <a:lnTo>
                  <a:pt x="51689" y="85344"/>
                </a:lnTo>
                <a:lnTo>
                  <a:pt x="73025" y="85344"/>
                </a:lnTo>
                <a:close/>
              </a:path>
              <a:path w="76200" h="3215640">
                <a:moveTo>
                  <a:pt x="54737" y="789432"/>
                </a:moveTo>
                <a:lnTo>
                  <a:pt x="54737" y="783336"/>
                </a:lnTo>
                <a:lnTo>
                  <a:pt x="51689" y="786384"/>
                </a:lnTo>
                <a:lnTo>
                  <a:pt x="54737" y="789432"/>
                </a:lnTo>
                <a:close/>
              </a:path>
              <a:path w="76200" h="3215640">
                <a:moveTo>
                  <a:pt x="54737" y="566928"/>
                </a:moveTo>
                <a:lnTo>
                  <a:pt x="54737" y="560832"/>
                </a:lnTo>
                <a:lnTo>
                  <a:pt x="52124" y="564315"/>
                </a:lnTo>
                <a:lnTo>
                  <a:pt x="54737" y="566928"/>
                </a:lnTo>
                <a:close/>
              </a:path>
              <a:path w="76200" h="3215640">
                <a:moveTo>
                  <a:pt x="54737" y="623316"/>
                </a:moveTo>
                <a:lnTo>
                  <a:pt x="54737" y="617220"/>
                </a:lnTo>
                <a:lnTo>
                  <a:pt x="52124" y="619832"/>
                </a:lnTo>
                <a:lnTo>
                  <a:pt x="54737" y="623316"/>
                </a:lnTo>
                <a:close/>
              </a:path>
              <a:path w="76200" h="3215640">
                <a:moveTo>
                  <a:pt x="73025" y="67056"/>
                </a:moveTo>
                <a:lnTo>
                  <a:pt x="68453" y="60960"/>
                </a:lnTo>
                <a:lnTo>
                  <a:pt x="56261" y="60960"/>
                </a:lnTo>
                <a:lnTo>
                  <a:pt x="52342" y="66185"/>
                </a:lnTo>
                <a:lnTo>
                  <a:pt x="57785" y="71628"/>
                </a:lnTo>
                <a:lnTo>
                  <a:pt x="68453" y="71628"/>
                </a:lnTo>
                <a:lnTo>
                  <a:pt x="73025" y="67056"/>
                </a:lnTo>
                <a:close/>
              </a:path>
              <a:path w="76200" h="3215640">
                <a:moveTo>
                  <a:pt x="54737" y="585216"/>
                </a:moveTo>
                <a:lnTo>
                  <a:pt x="54737" y="580644"/>
                </a:lnTo>
                <a:lnTo>
                  <a:pt x="52451" y="582930"/>
                </a:lnTo>
                <a:lnTo>
                  <a:pt x="54737" y="585216"/>
                </a:lnTo>
                <a:close/>
              </a:path>
              <a:path w="76200" h="3215640">
                <a:moveTo>
                  <a:pt x="54737" y="603504"/>
                </a:moveTo>
                <a:lnTo>
                  <a:pt x="54737" y="598932"/>
                </a:lnTo>
                <a:lnTo>
                  <a:pt x="52451" y="601218"/>
                </a:lnTo>
                <a:lnTo>
                  <a:pt x="54737" y="603504"/>
                </a:lnTo>
                <a:close/>
              </a:path>
              <a:path w="76200" h="3215640">
                <a:moveTo>
                  <a:pt x="54737" y="640080"/>
                </a:moveTo>
                <a:lnTo>
                  <a:pt x="54737" y="635508"/>
                </a:lnTo>
                <a:lnTo>
                  <a:pt x="52451" y="637794"/>
                </a:lnTo>
                <a:lnTo>
                  <a:pt x="54737" y="640080"/>
                </a:lnTo>
                <a:close/>
              </a:path>
              <a:path w="76200" h="3215640">
                <a:moveTo>
                  <a:pt x="54737" y="675132"/>
                </a:moveTo>
                <a:lnTo>
                  <a:pt x="54737" y="670560"/>
                </a:lnTo>
                <a:lnTo>
                  <a:pt x="52451" y="672846"/>
                </a:lnTo>
                <a:lnTo>
                  <a:pt x="54737" y="675132"/>
                </a:lnTo>
                <a:close/>
              </a:path>
              <a:path w="76200" h="3215640">
                <a:moveTo>
                  <a:pt x="74549" y="41148"/>
                </a:moveTo>
                <a:lnTo>
                  <a:pt x="74549" y="36576"/>
                </a:lnTo>
                <a:lnTo>
                  <a:pt x="53213" y="35052"/>
                </a:lnTo>
                <a:lnTo>
                  <a:pt x="52529" y="40517"/>
                </a:lnTo>
                <a:lnTo>
                  <a:pt x="57785" y="36576"/>
                </a:lnTo>
                <a:lnTo>
                  <a:pt x="68453" y="36576"/>
                </a:lnTo>
                <a:lnTo>
                  <a:pt x="74549" y="41148"/>
                </a:lnTo>
                <a:close/>
              </a:path>
              <a:path w="76200" h="3215640">
                <a:moveTo>
                  <a:pt x="54737" y="707136"/>
                </a:moveTo>
                <a:lnTo>
                  <a:pt x="54737" y="704088"/>
                </a:lnTo>
                <a:lnTo>
                  <a:pt x="52705" y="705612"/>
                </a:lnTo>
                <a:lnTo>
                  <a:pt x="54737" y="707136"/>
                </a:lnTo>
                <a:close/>
              </a:path>
              <a:path w="76200" h="3215640">
                <a:moveTo>
                  <a:pt x="54737" y="754380"/>
                </a:moveTo>
                <a:lnTo>
                  <a:pt x="54737" y="751332"/>
                </a:lnTo>
                <a:lnTo>
                  <a:pt x="52705" y="752856"/>
                </a:lnTo>
                <a:lnTo>
                  <a:pt x="54737" y="754380"/>
                </a:lnTo>
                <a:close/>
              </a:path>
              <a:path w="76200" h="3215640">
                <a:moveTo>
                  <a:pt x="54737" y="771144"/>
                </a:moveTo>
                <a:lnTo>
                  <a:pt x="54737" y="768096"/>
                </a:lnTo>
                <a:lnTo>
                  <a:pt x="52705" y="769620"/>
                </a:lnTo>
                <a:lnTo>
                  <a:pt x="54737" y="771144"/>
                </a:lnTo>
                <a:close/>
              </a:path>
              <a:path w="76200" h="3215640">
                <a:moveTo>
                  <a:pt x="55666" y="527750"/>
                </a:moveTo>
                <a:lnTo>
                  <a:pt x="52777" y="529916"/>
                </a:lnTo>
                <a:lnTo>
                  <a:pt x="54737" y="531876"/>
                </a:lnTo>
                <a:lnTo>
                  <a:pt x="54737" y="537972"/>
                </a:lnTo>
                <a:lnTo>
                  <a:pt x="55666" y="527750"/>
                </a:lnTo>
                <a:close/>
              </a:path>
              <a:path w="76200" h="3215640">
                <a:moveTo>
                  <a:pt x="54737" y="548640"/>
                </a:moveTo>
                <a:lnTo>
                  <a:pt x="54737" y="544068"/>
                </a:lnTo>
                <a:lnTo>
                  <a:pt x="52777" y="546680"/>
                </a:lnTo>
                <a:lnTo>
                  <a:pt x="54737" y="548640"/>
                </a:lnTo>
                <a:close/>
              </a:path>
              <a:path w="76200" h="3215640">
                <a:moveTo>
                  <a:pt x="53213" y="1214628"/>
                </a:moveTo>
                <a:lnTo>
                  <a:pt x="53213" y="1208532"/>
                </a:lnTo>
                <a:lnTo>
                  <a:pt x="52832" y="1215009"/>
                </a:lnTo>
                <a:lnTo>
                  <a:pt x="53213" y="1214628"/>
                </a:lnTo>
                <a:close/>
              </a:path>
              <a:path w="76200" h="3215640">
                <a:moveTo>
                  <a:pt x="53213" y="1926336"/>
                </a:moveTo>
                <a:lnTo>
                  <a:pt x="53213" y="1920240"/>
                </a:lnTo>
                <a:lnTo>
                  <a:pt x="52896" y="1920002"/>
                </a:lnTo>
                <a:lnTo>
                  <a:pt x="53213" y="1926336"/>
                </a:lnTo>
                <a:close/>
              </a:path>
              <a:path w="76200" h="3215640">
                <a:moveTo>
                  <a:pt x="54737" y="690372"/>
                </a:moveTo>
                <a:lnTo>
                  <a:pt x="54737" y="687324"/>
                </a:lnTo>
                <a:lnTo>
                  <a:pt x="52995" y="689066"/>
                </a:lnTo>
                <a:lnTo>
                  <a:pt x="54737" y="690372"/>
                </a:lnTo>
                <a:close/>
              </a:path>
              <a:path w="76200" h="3215640">
                <a:moveTo>
                  <a:pt x="54737" y="723900"/>
                </a:moveTo>
                <a:lnTo>
                  <a:pt x="54737" y="720852"/>
                </a:lnTo>
                <a:lnTo>
                  <a:pt x="52995" y="722158"/>
                </a:lnTo>
                <a:lnTo>
                  <a:pt x="54737" y="723900"/>
                </a:lnTo>
                <a:close/>
              </a:path>
              <a:path w="76200" h="3215640">
                <a:moveTo>
                  <a:pt x="53213" y="2563368"/>
                </a:moveTo>
                <a:lnTo>
                  <a:pt x="53213" y="2558796"/>
                </a:lnTo>
                <a:lnTo>
                  <a:pt x="53022" y="2563558"/>
                </a:lnTo>
                <a:lnTo>
                  <a:pt x="53213" y="2563368"/>
                </a:lnTo>
                <a:close/>
              </a:path>
              <a:path w="76200" h="3215640">
                <a:moveTo>
                  <a:pt x="54008" y="15704"/>
                </a:moveTo>
                <a:lnTo>
                  <a:pt x="53213" y="16764"/>
                </a:lnTo>
                <a:lnTo>
                  <a:pt x="53213" y="22860"/>
                </a:lnTo>
                <a:lnTo>
                  <a:pt x="54008" y="15704"/>
                </a:lnTo>
                <a:close/>
              </a:path>
              <a:path w="76200" h="3215640">
                <a:moveTo>
                  <a:pt x="75202" y="15893"/>
                </a:moveTo>
                <a:lnTo>
                  <a:pt x="69977" y="10668"/>
                </a:lnTo>
                <a:lnTo>
                  <a:pt x="57785" y="10668"/>
                </a:lnTo>
                <a:lnTo>
                  <a:pt x="54008" y="15704"/>
                </a:lnTo>
                <a:lnTo>
                  <a:pt x="53213" y="22860"/>
                </a:lnTo>
                <a:lnTo>
                  <a:pt x="54737" y="22860"/>
                </a:lnTo>
                <a:lnTo>
                  <a:pt x="54737" y="15240"/>
                </a:lnTo>
                <a:lnTo>
                  <a:pt x="59309" y="19812"/>
                </a:lnTo>
                <a:lnTo>
                  <a:pt x="69977" y="19812"/>
                </a:lnTo>
                <a:lnTo>
                  <a:pt x="75202" y="15893"/>
                </a:lnTo>
                <a:close/>
              </a:path>
              <a:path w="76200" h="3215640">
                <a:moveTo>
                  <a:pt x="76073" y="22860"/>
                </a:moveTo>
                <a:lnTo>
                  <a:pt x="53213" y="22860"/>
                </a:lnTo>
                <a:lnTo>
                  <a:pt x="53213" y="28956"/>
                </a:lnTo>
                <a:lnTo>
                  <a:pt x="57785" y="24384"/>
                </a:lnTo>
                <a:lnTo>
                  <a:pt x="69977" y="24384"/>
                </a:lnTo>
                <a:lnTo>
                  <a:pt x="74549" y="28956"/>
                </a:lnTo>
                <a:lnTo>
                  <a:pt x="74549" y="30099"/>
                </a:lnTo>
                <a:lnTo>
                  <a:pt x="75334" y="29510"/>
                </a:lnTo>
                <a:lnTo>
                  <a:pt x="76073" y="22860"/>
                </a:lnTo>
                <a:close/>
              </a:path>
              <a:path w="76200" h="3215640">
                <a:moveTo>
                  <a:pt x="74549" y="30099"/>
                </a:moveTo>
                <a:lnTo>
                  <a:pt x="74549" y="28956"/>
                </a:lnTo>
                <a:lnTo>
                  <a:pt x="69977" y="24384"/>
                </a:lnTo>
                <a:lnTo>
                  <a:pt x="57785" y="24384"/>
                </a:lnTo>
                <a:lnTo>
                  <a:pt x="53213" y="28956"/>
                </a:lnTo>
                <a:lnTo>
                  <a:pt x="57785" y="33528"/>
                </a:lnTo>
                <a:lnTo>
                  <a:pt x="69977" y="33528"/>
                </a:lnTo>
                <a:lnTo>
                  <a:pt x="74549" y="30099"/>
                </a:lnTo>
                <a:close/>
              </a:path>
              <a:path w="76200" h="3215640">
                <a:moveTo>
                  <a:pt x="75334" y="29510"/>
                </a:moveTo>
                <a:lnTo>
                  <a:pt x="69977" y="33528"/>
                </a:lnTo>
                <a:lnTo>
                  <a:pt x="57785" y="33528"/>
                </a:lnTo>
                <a:lnTo>
                  <a:pt x="53213" y="28956"/>
                </a:lnTo>
                <a:lnTo>
                  <a:pt x="53213" y="35052"/>
                </a:lnTo>
                <a:lnTo>
                  <a:pt x="74549" y="36576"/>
                </a:lnTo>
                <a:lnTo>
                  <a:pt x="75334" y="29510"/>
                </a:lnTo>
                <a:close/>
              </a:path>
              <a:path w="76200" h="3215640">
                <a:moveTo>
                  <a:pt x="74549" y="48768"/>
                </a:moveTo>
                <a:lnTo>
                  <a:pt x="74549" y="41148"/>
                </a:lnTo>
                <a:lnTo>
                  <a:pt x="69977" y="47244"/>
                </a:lnTo>
                <a:lnTo>
                  <a:pt x="57785" y="47244"/>
                </a:lnTo>
                <a:lnTo>
                  <a:pt x="53213" y="41148"/>
                </a:lnTo>
                <a:lnTo>
                  <a:pt x="53213" y="47345"/>
                </a:lnTo>
                <a:lnTo>
                  <a:pt x="74549" y="48768"/>
                </a:lnTo>
                <a:close/>
              </a:path>
              <a:path w="76200" h="3215640">
                <a:moveTo>
                  <a:pt x="54737" y="656844"/>
                </a:moveTo>
                <a:lnTo>
                  <a:pt x="54737" y="653796"/>
                </a:lnTo>
                <a:lnTo>
                  <a:pt x="53213" y="655320"/>
                </a:lnTo>
                <a:lnTo>
                  <a:pt x="54737" y="656844"/>
                </a:lnTo>
                <a:close/>
              </a:path>
              <a:path w="76200" h="3215640">
                <a:moveTo>
                  <a:pt x="54737" y="739140"/>
                </a:moveTo>
                <a:lnTo>
                  <a:pt x="54737" y="736092"/>
                </a:lnTo>
                <a:lnTo>
                  <a:pt x="53213" y="737616"/>
                </a:lnTo>
                <a:lnTo>
                  <a:pt x="54737" y="739140"/>
                </a:lnTo>
                <a:close/>
              </a:path>
              <a:path w="76200" h="3215640">
                <a:moveTo>
                  <a:pt x="56261" y="513588"/>
                </a:moveTo>
                <a:lnTo>
                  <a:pt x="56261" y="509016"/>
                </a:lnTo>
                <a:lnTo>
                  <a:pt x="53648" y="511628"/>
                </a:lnTo>
                <a:lnTo>
                  <a:pt x="56261" y="513588"/>
                </a:lnTo>
                <a:close/>
              </a:path>
              <a:path w="76200" h="3215640">
                <a:moveTo>
                  <a:pt x="76073" y="15240"/>
                </a:moveTo>
                <a:lnTo>
                  <a:pt x="76073" y="9144"/>
                </a:lnTo>
                <a:lnTo>
                  <a:pt x="54737" y="9144"/>
                </a:lnTo>
                <a:lnTo>
                  <a:pt x="54008" y="15704"/>
                </a:lnTo>
                <a:lnTo>
                  <a:pt x="57785" y="10668"/>
                </a:lnTo>
                <a:lnTo>
                  <a:pt x="69977" y="10668"/>
                </a:lnTo>
                <a:lnTo>
                  <a:pt x="75202" y="15893"/>
                </a:lnTo>
                <a:lnTo>
                  <a:pt x="76073" y="15240"/>
                </a:lnTo>
                <a:close/>
              </a:path>
              <a:path w="76200" h="3215640">
                <a:moveTo>
                  <a:pt x="54737" y="801624"/>
                </a:moveTo>
                <a:lnTo>
                  <a:pt x="54737" y="795528"/>
                </a:lnTo>
                <a:lnTo>
                  <a:pt x="54195" y="802030"/>
                </a:lnTo>
                <a:lnTo>
                  <a:pt x="54737" y="801624"/>
                </a:lnTo>
                <a:close/>
              </a:path>
              <a:path w="76200" h="3215640">
                <a:moveTo>
                  <a:pt x="54737" y="2023872"/>
                </a:moveTo>
                <a:lnTo>
                  <a:pt x="54737" y="2017776"/>
                </a:lnTo>
                <a:lnTo>
                  <a:pt x="54427" y="2017363"/>
                </a:lnTo>
                <a:lnTo>
                  <a:pt x="54737" y="2023872"/>
                </a:lnTo>
                <a:close/>
              </a:path>
              <a:path w="76200" h="3215640">
                <a:moveTo>
                  <a:pt x="54737" y="2525268"/>
                </a:moveTo>
                <a:lnTo>
                  <a:pt x="54737" y="2519172"/>
                </a:lnTo>
                <a:lnTo>
                  <a:pt x="54493" y="2525512"/>
                </a:lnTo>
                <a:lnTo>
                  <a:pt x="54737" y="2525268"/>
                </a:lnTo>
                <a:close/>
              </a:path>
              <a:path w="76200" h="3215640">
                <a:moveTo>
                  <a:pt x="57338" y="492586"/>
                </a:moveTo>
                <a:lnTo>
                  <a:pt x="54615" y="494629"/>
                </a:lnTo>
                <a:lnTo>
                  <a:pt x="56261" y="496824"/>
                </a:lnTo>
                <a:lnTo>
                  <a:pt x="56261" y="504444"/>
                </a:lnTo>
                <a:lnTo>
                  <a:pt x="57338" y="492586"/>
                </a:lnTo>
                <a:close/>
              </a:path>
              <a:path w="76200" h="3215640">
                <a:moveTo>
                  <a:pt x="57912" y="0"/>
                </a:moveTo>
                <a:lnTo>
                  <a:pt x="54737" y="0"/>
                </a:lnTo>
                <a:lnTo>
                  <a:pt x="54737" y="3048"/>
                </a:lnTo>
                <a:lnTo>
                  <a:pt x="57912" y="0"/>
                </a:lnTo>
                <a:close/>
              </a:path>
              <a:path w="76200" h="3215640">
                <a:moveTo>
                  <a:pt x="76073" y="3048"/>
                </a:moveTo>
                <a:lnTo>
                  <a:pt x="72009" y="0"/>
                </a:lnTo>
                <a:lnTo>
                  <a:pt x="57785" y="121"/>
                </a:lnTo>
                <a:lnTo>
                  <a:pt x="54737" y="3048"/>
                </a:lnTo>
                <a:lnTo>
                  <a:pt x="59309" y="7620"/>
                </a:lnTo>
                <a:lnTo>
                  <a:pt x="71501" y="7620"/>
                </a:lnTo>
                <a:lnTo>
                  <a:pt x="76073" y="3048"/>
                </a:lnTo>
                <a:close/>
              </a:path>
              <a:path w="76200" h="3215640">
                <a:moveTo>
                  <a:pt x="76073" y="9144"/>
                </a:moveTo>
                <a:lnTo>
                  <a:pt x="76073" y="3048"/>
                </a:lnTo>
                <a:lnTo>
                  <a:pt x="71501" y="7620"/>
                </a:lnTo>
                <a:lnTo>
                  <a:pt x="59309" y="7620"/>
                </a:lnTo>
                <a:lnTo>
                  <a:pt x="54737" y="3048"/>
                </a:lnTo>
                <a:lnTo>
                  <a:pt x="54737" y="9144"/>
                </a:lnTo>
                <a:lnTo>
                  <a:pt x="76073" y="9144"/>
                </a:lnTo>
                <a:close/>
              </a:path>
              <a:path w="76200" h="3215640">
                <a:moveTo>
                  <a:pt x="76073" y="22860"/>
                </a:moveTo>
                <a:lnTo>
                  <a:pt x="76073" y="16764"/>
                </a:lnTo>
                <a:lnTo>
                  <a:pt x="75202" y="15893"/>
                </a:lnTo>
                <a:lnTo>
                  <a:pt x="69977" y="19812"/>
                </a:lnTo>
                <a:lnTo>
                  <a:pt x="59309" y="19812"/>
                </a:lnTo>
                <a:lnTo>
                  <a:pt x="54737" y="15240"/>
                </a:lnTo>
                <a:lnTo>
                  <a:pt x="54737" y="22860"/>
                </a:lnTo>
                <a:lnTo>
                  <a:pt x="76073" y="22860"/>
                </a:lnTo>
                <a:close/>
              </a:path>
              <a:path w="76200" h="3215640">
                <a:moveTo>
                  <a:pt x="56261" y="527304"/>
                </a:moveTo>
                <a:lnTo>
                  <a:pt x="56261" y="521208"/>
                </a:lnTo>
                <a:lnTo>
                  <a:pt x="55666" y="527750"/>
                </a:lnTo>
                <a:lnTo>
                  <a:pt x="56261" y="527304"/>
                </a:lnTo>
                <a:close/>
              </a:path>
              <a:path w="76200" h="3215640">
                <a:moveTo>
                  <a:pt x="56261" y="2485644"/>
                </a:moveTo>
                <a:lnTo>
                  <a:pt x="56261" y="2478024"/>
                </a:lnTo>
                <a:lnTo>
                  <a:pt x="55967" y="2485937"/>
                </a:lnTo>
                <a:lnTo>
                  <a:pt x="56261" y="2485644"/>
                </a:lnTo>
                <a:close/>
              </a:path>
              <a:path w="76200" h="3215640">
                <a:moveTo>
                  <a:pt x="56261" y="2089404"/>
                </a:moveTo>
                <a:lnTo>
                  <a:pt x="56261" y="2083308"/>
                </a:lnTo>
                <a:lnTo>
                  <a:pt x="55970" y="2083018"/>
                </a:lnTo>
                <a:lnTo>
                  <a:pt x="56261" y="2089404"/>
                </a:lnTo>
                <a:close/>
              </a:path>
              <a:path w="76200" h="3215640">
                <a:moveTo>
                  <a:pt x="57785" y="480060"/>
                </a:moveTo>
                <a:lnTo>
                  <a:pt x="57785" y="477012"/>
                </a:lnTo>
                <a:lnTo>
                  <a:pt x="56043" y="478754"/>
                </a:lnTo>
                <a:lnTo>
                  <a:pt x="57785" y="480060"/>
                </a:lnTo>
                <a:close/>
              </a:path>
              <a:path w="76200" h="3215640">
                <a:moveTo>
                  <a:pt x="61595" y="244602"/>
                </a:moveTo>
                <a:lnTo>
                  <a:pt x="56261" y="249936"/>
                </a:lnTo>
                <a:lnTo>
                  <a:pt x="60833" y="249936"/>
                </a:lnTo>
                <a:lnTo>
                  <a:pt x="61595" y="244602"/>
                </a:lnTo>
                <a:close/>
              </a:path>
              <a:path w="76200" h="3215640">
                <a:moveTo>
                  <a:pt x="60833" y="262128"/>
                </a:moveTo>
                <a:lnTo>
                  <a:pt x="60833" y="256032"/>
                </a:lnTo>
                <a:lnTo>
                  <a:pt x="56261" y="262128"/>
                </a:lnTo>
                <a:lnTo>
                  <a:pt x="60833" y="262128"/>
                </a:lnTo>
                <a:close/>
              </a:path>
              <a:path w="76200" h="3215640">
                <a:moveTo>
                  <a:pt x="57785" y="434340"/>
                </a:moveTo>
                <a:lnTo>
                  <a:pt x="57785" y="432816"/>
                </a:lnTo>
                <a:lnTo>
                  <a:pt x="57023" y="433578"/>
                </a:lnTo>
                <a:lnTo>
                  <a:pt x="57785" y="434340"/>
                </a:lnTo>
                <a:close/>
              </a:path>
              <a:path w="76200" h="3215640">
                <a:moveTo>
                  <a:pt x="57785" y="463296"/>
                </a:moveTo>
                <a:lnTo>
                  <a:pt x="57785" y="461772"/>
                </a:lnTo>
                <a:lnTo>
                  <a:pt x="57023" y="462534"/>
                </a:lnTo>
                <a:lnTo>
                  <a:pt x="57785" y="463296"/>
                </a:lnTo>
                <a:close/>
              </a:path>
              <a:path w="76200" h="3215640">
                <a:moveTo>
                  <a:pt x="57785" y="448056"/>
                </a:moveTo>
                <a:lnTo>
                  <a:pt x="57785" y="446532"/>
                </a:lnTo>
                <a:lnTo>
                  <a:pt x="57131" y="447403"/>
                </a:lnTo>
                <a:lnTo>
                  <a:pt x="57785" y="448056"/>
                </a:lnTo>
                <a:close/>
              </a:path>
              <a:path w="76200" h="3215640">
                <a:moveTo>
                  <a:pt x="57785" y="492252"/>
                </a:moveTo>
                <a:lnTo>
                  <a:pt x="57785" y="487680"/>
                </a:lnTo>
                <a:lnTo>
                  <a:pt x="57338" y="492586"/>
                </a:lnTo>
                <a:lnTo>
                  <a:pt x="57785" y="492252"/>
                </a:lnTo>
                <a:close/>
              </a:path>
              <a:path w="76200" h="3215640">
                <a:moveTo>
                  <a:pt x="57785" y="2161032"/>
                </a:moveTo>
                <a:lnTo>
                  <a:pt x="57785" y="2154936"/>
                </a:lnTo>
                <a:lnTo>
                  <a:pt x="57507" y="2154659"/>
                </a:lnTo>
                <a:lnTo>
                  <a:pt x="57785" y="2161032"/>
                </a:lnTo>
                <a:close/>
              </a:path>
              <a:path w="76200" h="3215640">
                <a:moveTo>
                  <a:pt x="57785" y="2442972"/>
                </a:moveTo>
                <a:lnTo>
                  <a:pt x="57785" y="2436876"/>
                </a:lnTo>
                <a:lnTo>
                  <a:pt x="57550" y="2443206"/>
                </a:lnTo>
                <a:lnTo>
                  <a:pt x="57785" y="2442972"/>
                </a:lnTo>
                <a:close/>
              </a:path>
              <a:path w="76200" h="3215640">
                <a:moveTo>
                  <a:pt x="59309" y="309372"/>
                </a:moveTo>
                <a:lnTo>
                  <a:pt x="59309" y="307848"/>
                </a:lnTo>
                <a:lnTo>
                  <a:pt x="58547" y="308610"/>
                </a:lnTo>
                <a:lnTo>
                  <a:pt x="59309" y="309372"/>
                </a:lnTo>
                <a:close/>
              </a:path>
              <a:path w="76200" h="3215640">
                <a:moveTo>
                  <a:pt x="59309" y="323088"/>
                </a:moveTo>
                <a:lnTo>
                  <a:pt x="59309" y="321564"/>
                </a:lnTo>
                <a:lnTo>
                  <a:pt x="58547" y="322326"/>
                </a:lnTo>
                <a:lnTo>
                  <a:pt x="59309" y="323088"/>
                </a:lnTo>
                <a:close/>
              </a:path>
              <a:path w="76200" h="3215640">
                <a:moveTo>
                  <a:pt x="59309" y="365760"/>
                </a:moveTo>
                <a:lnTo>
                  <a:pt x="59309" y="364236"/>
                </a:lnTo>
                <a:lnTo>
                  <a:pt x="58547" y="364998"/>
                </a:lnTo>
                <a:lnTo>
                  <a:pt x="59309" y="365760"/>
                </a:lnTo>
                <a:close/>
              </a:path>
              <a:path w="76200" h="3215640">
                <a:moveTo>
                  <a:pt x="59309" y="417576"/>
                </a:moveTo>
                <a:lnTo>
                  <a:pt x="59309" y="411480"/>
                </a:lnTo>
                <a:lnTo>
                  <a:pt x="58631" y="418253"/>
                </a:lnTo>
                <a:lnTo>
                  <a:pt x="59309" y="417576"/>
                </a:lnTo>
                <a:close/>
              </a:path>
              <a:path w="76200" h="3215640">
                <a:moveTo>
                  <a:pt x="59309" y="338328"/>
                </a:moveTo>
                <a:lnTo>
                  <a:pt x="59309" y="336804"/>
                </a:lnTo>
                <a:lnTo>
                  <a:pt x="58655" y="337457"/>
                </a:lnTo>
                <a:lnTo>
                  <a:pt x="59309" y="338328"/>
                </a:lnTo>
                <a:close/>
              </a:path>
              <a:path w="76200" h="3215640">
                <a:moveTo>
                  <a:pt x="60833" y="294132"/>
                </a:moveTo>
                <a:lnTo>
                  <a:pt x="60833" y="288036"/>
                </a:lnTo>
                <a:lnTo>
                  <a:pt x="60071" y="294894"/>
                </a:lnTo>
                <a:lnTo>
                  <a:pt x="60833" y="294132"/>
                </a:lnTo>
                <a:close/>
              </a:path>
              <a:path w="76200" h="3215640">
                <a:moveTo>
                  <a:pt x="60833" y="281940"/>
                </a:moveTo>
                <a:lnTo>
                  <a:pt x="60833" y="280416"/>
                </a:lnTo>
                <a:lnTo>
                  <a:pt x="60261" y="281178"/>
                </a:lnTo>
                <a:lnTo>
                  <a:pt x="60833" y="281940"/>
                </a:lnTo>
                <a:close/>
              </a:path>
              <a:path w="76200" h="3215640">
                <a:moveTo>
                  <a:pt x="66167" y="110490"/>
                </a:moveTo>
                <a:lnTo>
                  <a:pt x="65405" y="109728"/>
                </a:lnTo>
                <a:lnTo>
                  <a:pt x="60833" y="109728"/>
                </a:lnTo>
                <a:lnTo>
                  <a:pt x="66167" y="110490"/>
                </a:lnTo>
                <a:close/>
              </a:path>
              <a:path w="76200" h="3215640">
                <a:moveTo>
                  <a:pt x="62357" y="243840"/>
                </a:moveTo>
                <a:lnTo>
                  <a:pt x="62357" y="239268"/>
                </a:lnTo>
                <a:lnTo>
                  <a:pt x="61595" y="244602"/>
                </a:lnTo>
                <a:lnTo>
                  <a:pt x="62357" y="243840"/>
                </a:lnTo>
                <a:close/>
              </a:path>
              <a:path w="76200" h="3215640">
                <a:moveTo>
                  <a:pt x="62357" y="220980"/>
                </a:moveTo>
                <a:lnTo>
                  <a:pt x="62357" y="219456"/>
                </a:lnTo>
                <a:lnTo>
                  <a:pt x="61703" y="220109"/>
                </a:lnTo>
                <a:lnTo>
                  <a:pt x="62357" y="220980"/>
                </a:lnTo>
                <a:close/>
              </a:path>
              <a:path w="76200" h="3215640">
                <a:moveTo>
                  <a:pt x="73025" y="74676"/>
                </a:moveTo>
                <a:lnTo>
                  <a:pt x="73025" y="73152"/>
                </a:lnTo>
                <a:lnTo>
                  <a:pt x="62357" y="73152"/>
                </a:lnTo>
                <a:lnTo>
                  <a:pt x="73025" y="74676"/>
                </a:lnTo>
                <a:close/>
              </a:path>
              <a:path w="76200" h="3215640">
                <a:moveTo>
                  <a:pt x="73025" y="99060"/>
                </a:moveTo>
                <a:lnTo>
                  <a:pt x="73025" y="97536"/>
                </a:lnTo>
                <a:lnTo>
                  <a:pt x="62357" y="97536"/>
                </a:lnTo>
                <a:lnTo>
                  <a:pt x="73025" y="99060"/>
                </a:lnTo>
                <a:close/>
              </a:path>
              <a:path w="76200" h="3215640">
                <a:moveTo>
                  <a:pt x="63881" y="205740"/>
                </a:moveTo>
                <a:lnTo>
                  <a:pt x="63881" y="201168"/>
                </a:lnTo>
                <a:lnTo>
                  <a:pt x="63284" y="206535"/>
                </a:lnTo>
                <a:lnTo>
                  <a:pt x="63881" y="205740"/>
                </a:lnTo>
                <a:close/>
              </a:path>
              <a:path w="76200" h="3215640">
                <a:moveTo>
                  <a:pt x="65405" y="181356"/>
                </a:moveTo>
                <a:lnTo>
                  <a:pt x="65405" y="179832"/>
                </a:lnTo>
                <a:lnTo>
                  <a:pt x="64643" y="180594"/>
                </a:lnTo>
                <a:lnTo>
                  <a:pt x="65405" y="181356"/>
                </a:lnTo>
                <a:close/>
              </a:path>
              <a:path w="76200" h="3215640">
                <a:moveTo>
                  <a:pt x="65405" y="193548"/>
                </a:moveTo>
                <a:lnTo>
                  <a:pt x="65405" y="188976"/>
                </a:lnTo>
                <a:lnTo>
                  <a:pt x="64751" y="194201"/>
                </a:lnTo>
                <a:lnTo>
                  <a:pt x="65405" y="193548"/>
                </a:lnTo>
                <a:close/>
              </a:path>
              <a:path w="76200" h="3215640">
                <a:moveTo>
                  <a:pt x="71313" y="111225"/>
                </a:moveTo>
                <a:lnTo>
                  <a:pt x="66167" y="110490"/>
                </a:lnTo>
                <a:lnTo>
                  <a:pt x="69977" y="114300"/>
                </a:lnTo>
                <a:lnTo>
                  <a:pt x="69977" y="116967"/>
                </a:lnTo>
                <a:lnTo>
                  <a:pt x="70660" y="116454"/>
                </a:lnTo>
                <a:lnTo>
                  <a:pt x="71313" y="111225"/>
                </a:lnTo>
                <a:close/>
              </a:path>
              <a:path w="76200" h="3215640">
                <a:moveTo>
                  <a:pt x="66929" y="167640"/>
                </a:moveTo>
                <a:lnTo>
                  <a:pt x="66929" y="161544"/>
                </a:lnTo>
                <a:lnTo>
                  <a:pt x="66167" y="168402"/>
                </a:lnTo>
                <a:lnTo>
                  <a:pt x="66929" y="167640"/>
                </a:lnTo>
                <a:close/>
              </a:path>
              <a:path w="76200" h="3215640">
                <a:moveTo>
                  <a:pt x="68453" y="141732"/>
                </a:moveTo>
                <a:lnTo>
                  <a:pt x="68453" y="140208"/>
                </a:lnTo>
                <a:lnTo>
                  <a:pt x="67582" y="141079"/>
                </a:lnTo>
                <a:lnTo>
                  <a:pt x="68453" y="141732"/>
                </a:lnTo>
                <a:close/>
              </a:path>
              <a:path w="76200" h="3215640">
                <a:moveTo>
                  <a:pt x="68453" y="153924"/>
                </a:moveTo>
                <a:lnTo>
                  <a:pt x="68453" y="149352"/>
                </a:lnTo>
                <a:lnTo>
                  <a:pt x="67822" y="154397"/>
                </a:lnTo>
                <a:lnTo>
                  <a:pt x="68453" y="153924"/>
                </a:lnTo>
                <a:close/>
              </a:path>
              <a:path w="76200" h="3215640">
                <a:moveTo>
                  <a:pt x="74549" y="54864"/>
                </a:moveTo>
                <a:lnTo>
                  <a:pt x="74549" y="48768"/>
                </a:lnTo>
                <a:lnTo>
                  <a:pt x="68453" y="48768"/>
                </a:lnTo>
                <a:lnTo>
                  <a:pt x="74549" y="54864"/>
                </a:lnTo>
                <a:close/>
              </a:path>
              <a:path w="76200" h="3215640">
                <a:moveTo>
                  <a:pt x="74549" y="59436"/>
                </a:moveTo>
                <a:lnTo>
                  <a:pt x="74549" y="54864"/>
                </a:lnTo>
                <a:lnTo>
                  <a:pt x="68453" y="59436"/>
                </a:lnTo>
                <a:lnTo>
                  <a:pt x="74549" y="59436"/>
                </a:lnTo>
                <a:close/>
              </a:path>
              <a:path w="76200" h="3215640">
                <a:moveTo>
                  <a:pt x="69977" y="128016"/>
                </a:moveTo>
                <a:lnTo>
                  <a:pt x="69977" y="123444"/>
                </a:lnTo>
                <a:lnTo>
                  <a:pt x="69323" y="128669"/>
                </a:lnTo>
                <a:lnTo>
                  <a:pt x="69977" y="128016"/>
                </a:lnTo>
                <a:close/>
              </a:path>
              <a:path w="76200" h="3215640">
                <a:moveTo>
                  <a:pt x="71501" y="115824"/>
                </a:moveTo>
                <a:lnTo>
                  <a:pt x="71501" y="111252"/>
                </a:lnTo>
                <a:lnTo>
                  <a:pt x="71313" y="111225"/>
                </a:lnTo>
                <a:lnTo>
                  <a:pt x="70660" y="116454"/>
                </a:lnTo>
                <a:lnTo>
                  <a:pt x="71501" y="115824"/>
                </a:lnTo>
                <a:close/>
              </a:path>
              <a:path w="76200" h="3215640">
                <a:moveTo>
                  <a:pt x="71501" y="111252"/>
                </a:moveTo>
                <a:lnTo>
                  <a:pt x="71501" y="109728"/>
                </a:lnTo>
                <a:lnTo>
                  <a:pt x="71313" y="111225"/>
                </a:lnTo>
                <a:lnTo>
                  <a:pt x="71501" y="111252"/>
                </a:lnTo>
                <a:close/>
              </a:path>
              <a:path w="76200" h="3215640">
                <a:moveTo>
                  <a:pt x="76073" y="3048"/>
                </a:moveTo>
                <a:lnTo>
                  <a:pt x="76073" y="0"/>
                </a:lnTo>
                <a:lnTo>
                  <a:pt x="72009" y="0"/>
                </a:lnTo>
                <a:lnTo>
                  <a:pt x="76073" y="3048"/>
                </a:lnTo>
                <a:close/>
              </a:path>
              <a:path w="76200" h="3215640">
                <a:moveTo>
                  <a:pt x="73025" y="103632"/>
                </a:moveTo>
                <a:lnTo>
                  <a:pt x="73025" y="99060"/>
                </a:lnTo>
                <a:lnTo>
                  <a:pt x="72394" y="104105"/>
                </a:lnTo>
                <a:lnTo>
                  <a:pt x="73025" y="103632"/>
                </a:lnTo>
                <a:close/>
              </a:path>
              <a:path w="76200" h="3215640">
                <a:moveTo>
                  <a:pt x="74549" y="65532"/>
                </a:moveTo>
                <a:lnTo>
                  <a:pt x="74549" y="60960"/>
                </a:lnTo>
                <a:lnTo>
                  <a:pt x="73977" y="66103"/>
                </a:lnTo>
                <a:lnTo>
                  <a:pt x="74549" y="65532"/>
                </a:lnTo>
                <a:close/>
              </a:path>
              <a:path w="76200" h="3215640">
                <a:moveTo>
                  <a:pt x="76073" y="16764"/>
                </a:moveTo>
                <a:lnTo>
                  <a:pt x="76073" y="15240"/>
                </a:lnTo>
                <a:lnTo>
                  <a:pt x="75202" y="15893"/>
                </a:lnTo>
                <a:lnTo>
                  <a:pt x="76073" y="16764"/>
                </a:lnTo>
                <a:close/>
              </a:path>
              <a:path w="76200" h="3215640">
                <a:moveTo>
                  <a:pt x="76073" y="28956"/>
                </a:moveTo>
                <a:lnTo>
                  <a:pt x="76073" y="22860"/>
                </a:lnTo>
                <a:lnTo>
                  <a:pt x="75334" y="29510"/>
                </a:lnTo>
                <a:lnTo>
                  <a:pt x="76073" y="28956"/>
                </a:lnTo>
                <a:close/>
              </a:path>
            </a:pathLst>
          </a:custGeom>
          <a:solidFill>
            <a:srgbClr val="BF4F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39"/>
          <p:cNvSpPr/>
          <p:nvPr/>
        </p:nvSpPr>
        <p:spPr>
          <a:xfrm>
            <a:off x="4462272" y="3186639"/>
            <a:ext cx="233680" cy="26517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40"/>
          <p:cNvSpPr/>
          <p:nvPr/>
        </p:nvSpPr>
        <p:spPr>
          <a:xfrm>
            <a:off x="6815328" y="3575260"/>
            <a:ext cx="135509" cy="27279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41"/>
          <p:cNvSpPr/>
          <p:nvPr/>
        </p:nvSpPr>
        <p:spPr>
          <a:xfrm>
            <a:off x="4069080" y="3256811"/>
            <a:ext cx="50165" cy="5744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42"/>
          <p:cNvSpPr/>
          <p:nvPr/>
        </p:nvSpPr>
        <p:spPr>
          <a:xfrm>
            <a:off x="4625340" y="6364180"/>
            <a:ext cx="353060" cy="23317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44"/>
          <p:cNvSpPr/>
          <p:nvPr/>
        </p:nvSpPr>
        <p:spPr>
          <a:xfrm>
            <a:off x="7603235" y="3587451"/>
            <a:ext cx="322961" cy="35814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353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0" name="Text Placeholder 19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1" name="Text Placeholder 20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2" name="Text Placeholder 21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3" name="Text Placeholder 22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4" name="Text Placeholder 23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5" name="Text Placeholder 24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6" name="Text Placeholder 25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7" name="Text Placeholder 26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8" name="Text Placeholder 27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29" name="Text Placeholder 28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30" name="Text Placeholder 29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31" name="Text Placeholder 30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32" name="Text Placeholder 31"/>
          <p:cNvSpPr>
            <a:spLocks noGrp="1"/>
          </p:cNvSpPr>
          <p:nvPr>
            <p:ph type="body" idx="10"/>
          </p:nvPr>
        </p:nvSpPr>
        <p:spPr>
          <a:xfrm>
            <a:off x="4580516" y="4822822"/>
            <a:ext cx="366884" cy="214254"/>
          </a:xfrm>
        </p:spPr>
        <p:txBody>
          <a:bodyPr/>
          <a:lstStyle/>
          <a:p>
            <a:endParaRPr lang="de-DE"/>
          </a:p>
        </p:txBody>
      </p:sp>
      <p:sp>
        <p:nvSpPr>
          <p:cNvPr id="33" name="object 2"/>
          <p:cNvSpPr txBox="1">
            <a:spLocks/>
          </p:cNvSpPr>
          <p:nvPr/>
        </p:nvSpPr>
        <p:spPr>
          <a:xfrm>
            <a:off x="1921688" y="847624"/>
            <a:ext cx="54892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kern="0" smtClean="0"/>
              <a:t>People as Bayesian</a:t>
            </a:r>
            <a:r>
              <a:rPr lang="de-DE" kern="0" spc="-140" smtClean="0"/>
              <a:t> </a:t>
            </a:r>
            <a:r>
              <a:rPr lang="de-DE" kern="0" smtClean="0"/>
              <a:t>reasoners</a:t>
            </a:r>
            <a:endParaRPr lang="de-DE" kern="0" dirty="0"/>
          </a:p>
        </p:txBody>
      </p:sp>
      <p:sp>
        <p:nvSpPr>
          <p:cNvPr id="34" name="object 3"/>
          <p:cNvSpPr/>
          <p:nvPr/>
        </p:nvSpPr>
        <p:spPr>
          <a:xfrm>
            <a:off x="899592" y="1340768"/>
            <a:ext cx="6658157" cy="2079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8"/>
          <p:cNvSpPr/>
          <p:nvPr/>
        </p:nvSpPr>
        <p:spPr>
          <a:xfrm>
            <a:off x="1387255" y="3413339"/>
            <a:ext cx="6162827" cy="2592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743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 txBox="1">
            <a:spLocks/>
          </p:cNvSpPr>
          <p:nvPr/>
        </p:nvSpPr>
        <p:spPr>
          <a:xfrm>
            <a:off x="1857247" y="471931"/>
            <a:ext cx="63404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e-DE" kern="0" smtClean="0"/>
              <a:t>An expected </a:t>
            </a:r>
            <a:r>
              <a:rPr lang="de-DE" kern="0" spc="-5" smtClean="0"/>
              <a:t>utility</a:t>
            </a:r>
            <a:r>
              <a:rPr lang="de-DE" kern="0" spc="-85" smtClean="0"/>
              <a:t> </a:t>
            </a:r>
            <a:r>
              <a:rPr lang="de-DE" kern="0" spc="-5" smtClean="0"/>
              <a:t>criterion</a:t>
            </a:r>
            <a:endParaRPr lang="de-DE" kern="0" spc="-5" dirty="0"/>
          </a:p>
        </p:txBody>
      </p:sp>
      <p:sp>
        <p:nvSpPr>
          <p:cNvPr id="15" name="object 3"/>
          <p:cNvSpPr/>
          <p:nvPr/>
        </p:nvSpPr>
        <p:spPr>
          <a:xfrm>
            <a:off x="962234" y="2889667"/>
            <a:ext cx="8192264" cy="996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/>
          <p:cNvSpPr txBox="1"/>
          <p:nvPr/>
        </p:nvSpPr>
        <p:spPr>
          <a:xfrm>
            <a:off x="535939" y="1314703"/>
            <a:ext cx="88036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At iteration </a:t>
            </a:r>
            <a:r>
              <a:rPr sz="28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n+1, </a:t>
            </a: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choose </a:t>
            </a: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the point </a:t>
            </a: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that </a:t>
            </a:r>
            <a:r>
              <a:rPr sz="2800" spc="-10" dirty="0">
                <a:solidFill>
                  <a:srgbClr val="001F5F"/>
                </a:solidFill>
                <a:latin typeface="Times New Roman"/>
                <a:cs typeface="Times New Roman"/>
              </a:rPr>
              <a:t>minimizes </a:t>
            </a: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distance  to </a:t>
            </a: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objective evaluated </a:t>
            </a:r>
            <a:r>
              <a:rPr sz="2800" spc="-10" dirty="0">
                <a:solidFill>
                  <a:srgbClr val="001F5F"/>
                </a:solidFill>
                <a:latin typeface="Times New Roman"/>
                <a:cs typeface="Times New Roman"/>
              </a:rPr>
              <a:t>at </a:t>
            </a: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Times New Roman"/>
                <a:cs typeface="Times New Roman"/>
              </a:rPr>
              <a:t>maximum</a:t>
            </a:r>
            <a:r>
              <a:rPr sz="2800" spc="-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00B04F"/>
                </a:solidFill>
                <a:latin typeface="Times New Roman"/>
                <a:cs typeface="Times New Roman"/>
              </a:rPr>
              <a:t>x*</a:t>
            </a: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5897880" y="1740408"/>
            <a:ext cx="1141984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/>
          <p:cNvSpPr/>
          <p:nvPr/>
        </p:nvSpPr>
        <p:spPr>
          <a:xfrm>
            <a:off x="7732776" y="1822704"/>
            <a:ext cx="1568069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7"/>
          <p:cNvSpPr/>
          <p:nvPr/>
        </p:nvSpPr>
        <p:spPr>
          <a:xfrm>
            <a:off x="8368284" y="2755392"/>
            <a:ext cx="236093" cy="2545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/>
          <p:cNvSpPr/>
          <p:nvPr/>
        </p:nvSpPr>
        <p:spPr>
          <a:xfrm>
            <a:off x="4456176" y="2450592"/>
            <a:ext cx="408178" cy="498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/>
          <p:cNvSpPr/>
          <p:nvPr/>
        </p:nvSpPr>
        <p:spPr>
          <a:xfrm>
            <a:off x="4306824" y="3243072"/>
            <a:ext cx="533908" cy="94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/>
          <p:cNvSpPr/>
          <p:nvPr/>
        </p:nvSpPr>
        <p:spPr>
          <a:xfrm>
            <a:off x="3749040" y="3273552"/>
            <a:ext cx="232410" cy="563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/>
          <p:cNvSpPr/>
          <p:nvPr/>
        </p:nvSpPr>
        <p:spPr>
          <a:xfrm>
            <a:off x="3215640" y="3128772"/>
            <a:ext cx="412750" cy="3337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2"/>
          <p:cNvSpPr/>
          <p:nvPr/>
        </p:nvSpPr>
        <p:spPr>
          <a:xfrm>
            <a:off x="6164580" y="3246120"/>
            <a:ext cx="238760" cy="60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/>
          <p:cNvSpPr txBox="1"/>
          <p:nvPr/>
        </p:nvSpPr>
        <p:spPr>
          <a:xfrm>
            <a:off x="485850" y="4459367"/>
            <a:ext cx="83839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20" dirty="0">
                <a:solidFill>
                  <a:srgbClr val="001F5F"/>
                </a:solidFill>
                <a:latin typeface="Times New Roman"/>
                <a:cs typeface="Times New Roman"/>
              </a:rPr>
              <a:t>We </a:t>
            </a:r>
            <a:r>
              <a:rPr sz="2800" spc="-10" dirty="0">
                <a:solidFill>
                  <a:srgbClr val="001F5F"/>
                </a:solidFill>
                <a:latin typeface="Times New Roman"/>
                <a:cs typeface="Times New Roman"/>
              </a:rPr>
              <a:t>don’t </a:t>
            </a: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know the </a:t>
            </a: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true objective </a:t>
            </a:r>
            <a:r>
              <a:rPr sz="2800" spc="-10" dirty="0">
                <a:solidFill>
                  <a:srgbClr val="001F5F"/>
                </a:solidFill>
                <a:latin typeface="Times New Roman"/>
                <a:cs typeface="Times New Roman"/>
              </a:rPr>
              <a:t>at </a:t>
            </a: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800" spc="-10" dirty="0">
                <a:solidFill>
                  <a:srgbClr val="001F5F"/>
                </a:solidFill>
                <a:latin typeface="Times New Roman"/>
                <a:cs typeface="Times New Roman"/>
              </a:rPr>
              <a:t>maximum. </a:t>
            </a:r>
            <a:r>
              <a:rPr sz="2800" spc="-105" dirty="0">
                <a:solidFill>
                  <a:srgbClr val="001F5F"/>
                </a:solidFill>
                <a:latin typeface="Times New Roman"/>
                <a:cs typeface="Times New Roman"/>
              </a:rPr>
              <a:t>To  </a:t>
            </a:r>
            <a:r>
              <a:rPr sz="2800" spc="-10" dirty="0">
                <a:solidFill>
                  <a:srgbClr val="001F5F"/>
                </a:solidFill>
                <a:latin typeface="Times New Roman"/>
                <a:cs typeface="Times New Roman"/>
              </a:rPr>
              <a:t>overcome </a:t>
            </a: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this, Mockus proposed </a:t>
            </a: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following acquisition  function: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26" name="object 14"/>
          <p:cNvSpPr/>
          <p:nvPr/>
        </p:nvSpPr>
        <p:spPr>
          <a:xfrm>
            <a:off x="2030799" y="3886200"/>
            <a:ext cx="7163452" cy="4865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5"/>
          <p:cNvSpPr/>
          <p:nvPr/>
        </p:nvSpPr>
        <p:spPr>
          <a:xfrm>
            <a:off x="6897623" y="4126992"/>
            <a:ext cx="1600200" cy="79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6"/>
          <p:cNvSpPr/>
          <p:nvPr/>
        </p:nvSpPr>
        <p:spPr>
          <a:xfrm>
            <a:off x="2827020" y="5430012"/>
            <a:ext cx="805180" cy="518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7"/>
          <p:cNvSpPr/>
          <p:nvPr/>
        </p:nvSpPr>
        <p:spPr>
          <a:xfrm>
            <a:off x="1707740" y="5796504"/>
            <a:ext cx="6489982" cy="6290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7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72211" y="1656790"/>
            <a:ext cx="5841626" cy="7984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857810" y="3332069"/>
            <a:ext cx="7293909" cy="144443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379" y="5736291"/>
            <a:ext cx="7955056" cy="28519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251520" y="339259"/>
            <a:ext cx="7776882" cy="1107701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4482" rIns="0" bIns="0" rtlCol="0" anchor="t">
            <a:normAutofit/>
          </a:bodyPr>
          <a:lstStyle/>
          <a:p>
            <a:pPr>
              <a:spcAft>
                <a:spcPts val="4262"/>
              </a:spcAft>
            </a:pPr>
            <a:r>
              <a:rPr lang="en-US" sz="3883" dirty="0">
                <a:solidFill>
                  <a:srgbClr val="000000"/>
                </a:solidFill>
                <a:latin typeface="Times New Roman" panose="02020603050405020304" pitchFamily="1"/>
              </a:rPr>
              <a:t>Expected improvement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>
          <a:xfrm>
            <a:off x="570380" y="2649071"/>
            <a:ext cx="7956176" cy="682999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vert="horz" lIns="0" tIns="0" rIns="0" bIns="0" rtlCol="0" anchor="t">
            <a:normAutofit/>
          </a:bodyPr>
          <a:lstStyle/>
          <a:p>
            <a:pPr marL="40343" algn="l">
              <a:lnSpc>
                <a:spcPts val="2735"/>
              </a:lnSpc>
              <a:spcAft>
                <a:spcPts val="2537"/>
              </a:spcAft>
            </a:pPr>
            <a:r>
              <a:rPr lang="en-US" sz="2471" spc="-4">
                <a:solidFill>
                  <a:srgbClr val="001F5F"/>
                </a:solidFill>
                <a:latin typeface="Times New Roman" panose="02020603050405020304" pitchFamily="1"/>
              </a:rPr>
              <a:t>For this acquisition, we can obtain an analytical expression: </a:t>
            </a:r>
          </a:p>
        </p:txBody>
      </p:sp>
    </p:spTree>
    <p:extLst>
      <p:ext uri="{BB962C8B-B14F-4D97-AF65-F5344CB8AC3E}">
        <p14:creationId xmlns:p14="http://schemas.microsoft.com/office/powerpoint/2010/main" val="87935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36" y="476672"/>
            <a:ext cx="1452245" cy="4216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35" dirty="0">
                <a:solidFill>
                  <a:srgbClr val="1A1A1A"/>
                </a:solidFill>
              </a:rPr>
              <a:t>The</a:t>
            </a:r>
            <a:r>
              <a:rPr sz="2600" spc="-240" dirty="0">
                <a:solidFill>
                  <a:srgbClr val="1A1A1A"/>
                </a:solidFill>
              </a:rPr>
              <a:t> </a:t>
            </a:r>
            <a:r>
              <a:rPr sz="2600" spc="-25" dirty="0">
                <a:solidFill>
                  <a:srgbClr val="1A1A1A"/>
                </a:solidFill>
              </a:rPr>
              <a:t>Prior</a:t>
            </a:r>
            <a:endParaRPr sz="2600" dirty="0"/>
          </a:p>
        </p:txBody>
      </p:sp>
      <p:sp>
        <p:nvSpPr>
          <p:cNvPr id="3" name="object 3"/>
          <p:cNvSpPr txBox="1"/>
          <p:nvPr/>
        </p:nvSpPr>
        <p:spPr>
          <a:xfrm>
            <a:off x="951748" y="2175476"/>
            <a:ext cx="7035800" cy="1597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20040" indent="-307340">
              <a:spcBef>
                <a:spcPts val="414"/>
              </a:spcBef>
              <a:buChar char="-"/>
              <a:tabLst>
                <a:tab pos="320040" algn="l"/>
                <a:tab pos="320675" algn="l"/>
              </a:tabLst>
            </a:pPr>
            <a:r>
              <a:rPr sz="1800" spc="-70" dirty="0">
                <a:latin typeface="Verdana"/>
                <a:cs typeface="Verdana"/>
              </a:rPr>
              <a:t>Power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of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30" dirty="0">
                <a:latin typeface="Verdana"/>
                <a:cs typeface="Verdana"/>
              </a:rPr>
              <a:t>Gaussian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Process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35" dirty="0">
                <a:latin typeface="Verdana"/>
                <a:cs typeface="Verdana"/>
              </a:rPr>
              <a:t>depends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14" dirty="0">
                <a:latin typeface="Verdana"/>
                <a:cs typeface="Verdana"/>
              </a:rPr>
              <a:t>on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14" dirty="0">
                <a:latin typeface="Verdana"/>
                <a:cs typeface="Verdana"/>
              </a:rPr>
              <a:t>covariance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90" dirty="0">
                <a:latin typeface="Verdana"/>
                <a:cs typeface="Verdana"/>
              </a:rPr>
              <a:t>function</a:t>
            </a:r>
            <a:endParaRPr sz="1800">
              <a:latin typeface="Verdana"/>
              <a:cs typeface="Verdana"/>
            </a:endParaRPr>
          </a:p>
          <a:p>
            <a:pPr marL="320040" marR="5080" indent="-307340">
              <a:lnSpc>
                <a:spcPct val="114599"/>
              </a:lnSpc>
              <a:buChar char="-"/>
              <a:tabLst>
                <a:tab pos="320040" algn="l"/>
                <a:tab pos="320675" algn="l"/>
              </a:tabLst>
            </a:pPr>
            <a:r>
              <a:rPr sz="1800" spc="-50" dirty="0">
                <a:latin typeface="Verdana"/>
                <a:cs typeface="Verdana"/>
              </a:rPr>
              <a:t>For</a:t>
            </a:r>
            <a:r>
              <a:rPr sz="1800" spc="-285" dirty="0">
                <a:latin typeface="Verdana"/>
                <a:cs typeface="Verdana"/>
              </a:rPr>
              <a:t> </a:t>
            </a:r>
            <a:r>
              <a:rPr sz="1800" spc="-114" dirty="0">
                <a:latin typeface="Verdana"/>
                <a:cs typeface="Verdana"/>
              </a:rPr>
              <a:t>optimization,</a:t>
            </a:r>
            <a:r>
              <a:rPr sz="1800" spc="-280" dirty="0">
                <a:latin typeface="Verdana"/>
                <a:cs typeface="Verdana"/>
              </a:rPr>
              <a:t> </a:t>
            </a:r>
            <a:r>
              <a:rPr sz="1800" spc="-114" dirty="0">
                <a:latin typeface="Verdana"/>
                <a:cs typeface="Verdana"/>
              </a:rPr>
              <a:t>we</a:t>
            </a:r>
            <a:r>
              <a:rPr sz="1800" spc="-28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don’t</a:t>
            </a:r>
            <a:r>
              <a:rPr sz="1800" spc="-280" dirty="0">
                <a:latin typeface="Verdana"/>
                <a:cs typeface="Verdana"/>
              </a:rPr>
              <a:t> </a:t>
            </a:r>
            <a:r>
              <a:rPr sz="1800" spc="-110" dirty="0">
                <a:latin typeface="Verdana"/>
                <a:cs typeface="Verdana"/>
              </a:rPr>
              <a:t>want</a:t>
            </a:r>
            <a:r>
              <a:rPr sz="1800" spc="-280" dirty="0">
                <a:latin typeface="Verdana"/>
                <a:cs typeface="Verdana"/>
              </a:rPr>
              <a:t> </a:t>
            </a:r>
            <a:r>
              <a:rPr sz="1800" spc="-110" dirty="0">
                <a:latin typeface="Verdana"/>
                <a:cs typeface="Verdana"/>
              </a:rPr>
              <a:t>kernels</a:t>
            </a:r>
            <a:r>
              <a:rPr sz="1800" spc="-28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that</a:t>
            </a:r>
            <a:r>
              <a:rPr sz="1800" spc="-280" dirty="0">
                <a:latin typeface="Verdana"/>
                <a:cs typeface="Verdana"/>
              </a:rPr>
              <a:t> </a:t>
            </a:r>
            <a:r>
              <a:rPr sz="1800" spc="-110" dirty="0">
                <a:latin typeface="Verdana"/>
                <a:cs typeface="Verdana"/>
              </a:rPr>
              <a:t>produce</a:t>
            </a:r>
            <a:r>
              <a:rPr sz="1800" spc="-280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unrealistically  </a:t>
            </a:r>
            <a:r>
              <a:rPr sz="1800" spc="-135" dirty="0">
                <a:latin typeface="Verdana"/>
                <a:cs typeface="Verdana"/>
              </a:rPr>
              <a:t>smooth </a:t>
            </a:r>
            <a:r>
              <a:rPr sz="1800" spc="-150" dirty="0">
                <a:latin typeface="Verdana"/>
                <a:cs typeface="Verdana"/>
              </a:rPr>
              <a:t>sample</a:t>
            </a:r>
            <a:r>
              <a:rPr sz="1800" spc="-450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functions</a:t>
            </a:r>
            <a:endParaRPr sz="1800">
              <a:latin typeface="Verdana"/>
              <a:cs typeface="Verdana"/>
            </a:endParaRPr>
          </a:p>
          <a:p>
            <a:pPr marL="320040" marR="173355" indent="-307340">
              <a:lnSpc>
                <a:spcPct val="114599"/>
              </a:lnSpc>
              <a:buChar char="-"/>
              <a:tabLst>
                <a:tab pos="320040" algn="l"/>
                <a:tab pos="320675" algn="l"/>
              </a:tabLst>
            </a:pPr>
            <a:r>
              <a:rPr sz="1800" spc="-100" dirty="0">
                <a:latin typeface="Verdana"/>
                <a:cs typeface="Verdana"/>
              </a:rPr>
              <a:t>Automatic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20" dirty="0">
                <a:latin typeface="Verdana"/>
                <a:cs typeface="Verdana"/>
              </a:rPr>
              <a:t>Relevance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Determination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40" dirty="0">
                <a:latin typeface="Verdana"/>
                <a:cs typeface="Verdana"/>
              </a:rPr>
              <a:t>(ARD)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Matern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20" dirty="0">
                <a:latin typeface="Verdana"/>
                <a:cs typeface="Verdana"/>
              </a:rPr>
              <a:t>5/2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kernel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is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a  </a:t>
            </a:r>
            <a:r>
              <a:rPr sz="1800" spc="-130" dirty="0">
                <a:latin typeface="Verdana"/>
                <a:cs typeface="Verdana"/>
              </a:rPr>
              <a:t>good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choice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9449" y="4119823"/>
            <a:ext cx="7621239" cy="674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0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500940"/>
            <a:ext cx="3953510" cy="4216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40" dirty="0">
                <a:solidFill>
                  <a:srgbClr val="1A1A1A"/>
                </a:solidFill>
              </a:rPr>
              <a:t>Kernel</a:t>
            </a:r>
            <a:r>
              <a:rPr sz="2600" spc="-190" dirty="0">
                <a:solidFill>
                  <a:srgbClr val="1A1A1A"/>
                </a:solidFill>
              </a:rPr>
              <a:t> </a:t>
            </a:r>
            <a:r>
              <a:rPr sz="2600" spc="55" dirty="0">
                <a:solidFill>
                  <a:srgbClr val="1A1A1A"/>
                </a:solidFill>
              </a:rPr>
              <a:t>Hyperparameters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802474" y="2164169"/>
            <a:ext cx="401383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85" dirty="0">
                <a:latin typeface="Verdana"/>
                <a:cs typeface="Verdana"/>
              </a:rPr>
              <a:t>Marginalize </a:t>
            </a:r>
            <a:r>
              <a:rPr sz="1800" spc="-105" dirty="0">
                <a:latin typeface="Verdana"/>
                <a:cs typeface="Verdana"/>
              </a:rPr>
              <a:t>over </a:t>
            </a:r>
            <a:r>
              <a:rPr sz="1800" spc="-125" dirty="0">
                <a:latin typeface="Verdana"/>
                <a:cs typeface="Verdana"/>
              </a:rPr>
              <a:t>hyperparameters </a:t>
            </a:r>
            <a:r>
              <a:rPr sz="1800" spc="-145" dirty="0">
                <a:latin typeface="Verdana"/>
                <a:cs typeface="Verdana"/>
              </a:rPr>
              <a:t>and  </a:t>
            </a:r>
            <a:r>
              <a:rPr sz="1800" spc="-130" dirty="0">
                <a:latin typeface="Verdana"/>
                <a:cs typeface="Verdana"/>
              </a:rPr>
              <a:t>compute</a:t>
            </a:r>
            <a:r>
              <a:rPr sz="1800" spc="-310" dirty="0">
                <a:latin typeface="Verdana"/>
                <a:cs typeface="Verdana"/>
              </a:rPr>
              <a:t> </a:t>
            </a:r>
            <a:r>
              <a:rPr sz="1800" spc="-105" dirty="0">
                <a:latin typeface="Verdana"/>
                <a:cs typeface="Verdana"/>
              </a:rPr>
              <a:t>integrated</a:t>
            </a:r>
            <a:r>
              <a:rPr sz="1800" spc="-305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acquisition</a:t>
            </a:r>
            <a:r>
              <a:rPr sz="1800" spc="-305" dirty="0">
                <a:latin typeface="Verdana"/>
                <a:cs typeface="Verdana"/>
              </a:rPr>
              <a:t> </a:t>
            </a:r>
            <a:r>
              <a:rPr sz="1800" spc="-90" dirty="0">
                <a:latin typeface="Verdana"/>
                <a:cs typeface="Verdana"/>
              </a:rPr>
              <a:t>function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2473" y="4021540"/>
            <a:ext cx="3951604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110" dirty="0">
                <a:latin typeface="Verdana"/>
                <a:cs typeface="Verdana"/>
              </a:rPr>
              <a:t>Approximate</a:t>
            </a:r>
            <a:r>
              <a:rPr sz="1800" spc="-300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integral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with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Monte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Carlo  </a:t>
            </a:r>
            <a:r>
              <a:rPr sz="1800" spc="-135" dirty="0">
                <a:latin typeface="Verdana"/>
                <a:cs typeface="Verdana"/>
              </a:rPr>
              <a:t>methods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544" y="3213609"/>
            <a:ext cx="4842900" cy="469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2838" y="1887947"/>
            <a:ext cx="2915294" cy="3818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7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673" y="1489615"/>
            <a:ext cx="4634230" cy="42164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55" dirty="0">
                <a:solidFill>
                  <a:srgbClr val="1A1A1A"/>
                </a:solidFill>
              </a:rPr>
              <a:t>Considerations </a:t>
            </a:r>
            <a:r>
              <a:rPr sz="2600" dirty="0">
                <a:solidFill>
                  <a:srgbClr val="1A1A1A"/>
                </a:solidFill>
              </a:rPr>
              <a:t>for </a:t>
            </a:r>
            <a:r>
              <a:rPr sz="2600" spc="120" dirty="0">
                <a:solidFill>
                  <a:srgbClr val="1A1A1A"/>
                </a:solidFill>
              </a:rPr>
              <a:t>Bayes</a:t>
            </a:r>
            <a:r>
              <a:rPr sz="2600" spc="-590" dirty="0">
                <a:solidFill>
                  <a:srgbClr val="1A1A1A"/>
                </a:solidFill>
              </a:rPr>
              <a:t> </a:t>
            </a:r>
            <a:r>
              <a:rPr sz="2600" spc="75" dirty="0">
                <a:solidFill>
                  <a:srgbClr val="1A1A1A"/>
                </a:solidFill>
              </a:rPr>
              <a:t>Opt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951749" y="2741126"/>
            <a:ext cx="391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20040" algn="l"/>
              </a:tabLst>
            </a:pPr>
            <a:r>
              <a:rPr sz="1800" spc="-195" dirty="0">
                <a:latin typeface="Verdana"/>
                <a:cs typeface="Verdana"/>
              </a:rPr>
              <a:t>-	</a:t>
            </a:r>
            <a:r>
              <a:rPr sz="1800" spc="-120" dirty="0">
                <a:latin typeface="Verdana"/>
                <a:cs typeface="Verdana"/>
              </a:rPr>
              <a:t>Evaluating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f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95" dirty="0">
                <a:latin typeface="Verdana"/>
                <a:cs typeface="Verdana"/>
              </a:rPr>
              <a:t>may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25" dirty="0">
                <a:latin typeface="Verdana"/>
                <a:cs typeface="Verdana"/>
              </a:rPr>
              <a:t>be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40" dirty="0">
                <a:latin typeface="Verdana"/>
                <a:cs typeface="Verdana"/>
              </a:rPr>
              <a:t>time-consuming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1748" y="3729819"/>
            <a:ext cx="589280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5080" indent="-307975">
              <a:lnSpc>
                <a:spcPct val="114599"/>
              </a:lnSpc>
              <a:spcBef>
                <a:spcPts val="100"/>
              </a:spcBef>
              <a:tabLst>
                <a:tab pos="320040" algn="l"/>
              </a:tabLst>
            </a:pPr>
            <a:r>
              <a:rPr sz="1800" spc="-195" dirty="0">
                <a:latin typeface="Verdana"/>
                <a:cs typeface="Verdana"/>
              </a:rPr>
              <a:t>-	</a:t>
            </a:r>
            <a:r>
              <a:rPr sz="1800" spc="-65" dirty="0">
                <a:latin typeface="Verdana"/>
                <a:cs typeface="Verdana"/>
              </a:rPr>
              <a:t>Modern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optimization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35" dirty="0">
                <a:latin typeface="Verdana"/>
                <a:cs typeface="Verdana"/>
              </a:rPr>
              <a:t>methods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14" dirty="0">
                <a:latin typeface="Verdana"/>
                <a:cs typeface="Verdana"/>
              </a:rPr>
              <a:t>should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14" dirty="0">
                <a:latin typeface="Verdana"/>
                <a:cs typeface="Verdana"/>
              </a:rPr>
              <a:t>take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145" dirty="0">
                <a:latin typeface="Verdana"/>
                <a:cs typeface="Verdana"/>
              </a:rPr>
              <a:t>advantage</a:t>
            </a:r>
            <a:r>
              <a:rPr sz="1800" spc="-29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of  </a:t>
            </a:r>
            <a:r>
              <a:rPr sz="1800" spc="-105" dirty="0">
                <a:latin typeface="Verdana"/>
                <a:cs typeface="Verdana"/>
              </a:rPr>
              <a:t>multi-core/parallel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45" dirty="0">
                <a:latin typeface="Verdana"/>
                <a:cs typeface="Verdana"/>
              </a:rPr>
              <a:t>programming</a:t>
            </a:r>
            <a:endParaRPr sz="18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9153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109538"/>
            <a:ext cx="4452620" cy="813043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70" dirty="0">
                <a:solidFill>
                  <a:srgbClr val="1A1A1A"/>
                </a:solidFill>
              </a:rPr>
              <a:t>Logistic</a:t>
            </a:r>
            <a:r>
              <a:rPr sz="2600" spc="-175" dirty="0">
                <a:solidFill>
                  <a:srgbClr val="1A1A1A"/>
                </a:solidFill>
              </a:rPr>
              <a:t> </a:t>
            </a:r>
            <a:r>
              <a:rPr sz="2600" spc="85" dirty="0">
                <a:solidFill>
                  <a:srgbClr val="1A1A1A"/>
                </a:solidFill>
              </a:rPr>
              <a:t>Regression</a:t>
            </a:r>
            <a:r>
              <a:rPr sz="2600" spc="-170" dirty="0">
                <a:solidFill>
                  <a:srgbClr val="1A1A1A"/>
                </a:solidFill>
              </a:rPr>
              <a:t> </a:t>
            </a:r>
            <a:r>
              <a:rPr sz="2600" spc="130" dirty="0">
                <a:solidFill>
                  <a:srgbClr val="1A1A1A"/>
                </a:solidFill>
              </a:rPr>
              <a:t>-</a:t>
            </a:r>
            <a:r>
              <a:rPr sz="2600" spc="-175" dirty="0">
                <a:solidFill>
                  <a:srgbClr val="1A1A1A"/>
                </a:solidFill>
              </a:rPr>
              <a:t> </a:t>
            </a:r>
            <a:r>
              <a:rPr sz="2600" spc="170" dirty="0">
                <a:solidFill>
                  <a:srgbClr val="1A1A1A"/>
                </a:solidFill>
              </a:rPr>
              <a:t>MNIST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152399" y="2256950"/>
            <a:ext cx="8753696" cy="2752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0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4" y="1509647"/>
            <a:ext cx="1825310" cy="412934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45" dirty="0">
                <a:solidFill>
                  <a:srgbClr val="1A1A1A"/>
                </a:solidFill>
              </a:rPr>
              <a:t>CIFAR-10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892998" y="2175495"/>
            <a:ext cx="2835910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28295">
              <a:spcBef>
                <a:spcPts val="414"/>
              </a:spcBef>
              <a:buSzPct val="72222"/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20" dirty="0">
                <a:latin typeface="Verdana"/>
                <a:cs typeface="Verdana"/>
              </a:rPr>
              <a:t>3-layer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25" dirty="0">
                <a:latin typeface="Verdana"/>
                <a:cs typeface="Verdana"/>
              </a:rPr>
              <a:t>conv-net</a:t>
            </a:r>
            <a:endParaRPr sz="1800">
              <a:latin typeface="Verdana"/>
              <a:cs typeface="Verdana"/>
            </a:endParaRPr>
          </a:p>
          <a:p>
            <a:pPr marL="379095" indent="-366395"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95" dirty="0">
                <a:latin typeface="Verdana"/>
                <a:cs typeface="Verdana"/>
              </a:rPr>
              <a:t>Optimized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105" dirty="0">
                <a:latin typeface="Verdana"/>
                <a:cs typeface="Verdana"/>
              </a:rPr>
              <a:t>over</a:t>
            </a:r>
            <a:endParaRPr sz="1800">
              <a:latin typeface="Verdana"/>
              <a:cs typeface="Verdana"/>
            </a:endParaRPr>
          </a:p>
          <a:p>
            <a:pPr marL="836294" lvl="1" indent="-366395">
              <a:spcBef>
                <a:spcPts val="3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114" dirty="0">
                <a:latin typeface="Verdana"/>
                <a:cs typeface="Verdana"/>
              </a:rPr>
              <a:t>Number </a:t>
            </a:r>
            <a:r>
              <a:rPr sz="1800" spc="-60" dirty="0">
                <a:latin typeface="Verdana"/>
                <a:cs typeface="Verdana"/>
              </a:rPr>
              <a:t>of</a:t>
            </a:r>
            <a:r>
              <a:rPr sz="1800" spc="-495" dirty="0">
                <a:latin typeface="Verdana"/>
                <a:cs typeface="Verdana"/>
              </a:rPr>
              <a:t> </a:t>
            </a:r>
            <a:r>
              <a:rPr sz="1800" spc="-125" dirty="0">
                <a:latin typeface="Verdana"/>
                <a:cs typeface="Verdana"/>
              </a:rPr>
              <a:t>epochs</a:t>
            </a:r>
            <a:endParaRPr sz="1800">
              <a:latin typeface="Verdana"/>
              <a:cs typeface="Verdana"/>
            </a:endParaRPr>
          </a:p>
          <a:p>
            <a:pPr marL="836294" lvl="1" indent="-366395">
              <a:spcBef>
                <a:spcPts val="3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120" dirty="0">
                <a:latin typeface="Verdana"/>
                <a:cs typeface="Verdana"/>
              </a:rPr>
              <a:t>Learning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rate</a:t>
            </a:r>
            <a:endParaRPr sz="1800">
              <a:latin typeface="Verdana"/>
              <a:cs typeface="Verdana"/>
            </a:endParaRPr>
          </a:p>
          <a:p>
            <a:pPr marL="836294" lvl="1" indent="-366395">
              <a:spcBef>
                <a:spcPts val="3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135" dirty="0">
                <a:latin typeface="Verdana"/>
                <a:cs typeface="Verdana"/>
              </a:rPr>
              <a:t>L2-norm</a:t>
            </a:r>
            <a:r>
              <a:rPr sz="1800" spc="-310" dirty="0">
                <a:latin typeface="Verdana"/>
                <a:cs typeface="Verdana"/>
              </a:rPr>
              <a:t> </a:t>
            </a:r>
            <a:r>
              <a:rPr sz="1800" spc="-114" dirty="0">
                <a:latin typeface="Verdana"/>
                <a:cs typeface="Verdana"/>
              </a:rPr>
              <a:t>constants</a:t>
            </a:r>
            <a:endParaRPr sz="1800">
              <a:latin typeface="Verdana"/>
              <a:cs typeface="Verdana"/>
            </a:endParaRPr>
          </a:p>
          <a:p>
            <a:pPr marL="379095" indent="-366395"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00" dirty="0">
                <a:latin typeface="Verdana"/>
                <a:cs typeface="Verdana"/>
              </a:rPr>
              <a:t>Achieved</a:t>
            </a:r>
            <a:r>
              <a:rPr sz="1800" spc="-305" dirty="0">
                <a:latin typeface="Verdana"/>
                <a:cs typeface="Verdana"/>
              </a:rPr>
              <a:t> </a:t>
            </a:r>
            <a:r>
              <a:rPr sz="1800" spc="-110" dirty="0">
                <a:latin typeface="Verdana"/>
                <a:cs typeface="Verdana"/>
              </a:rPr>
              <a:t>state</a:t>
            </a:r>
            <a:r>
              <a:rPr sz="1800" spc="-30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of</a:t>
            </a:r>
            <a:r>
              <a:rPr sz="1800" spc="-305" dirty="0">
                <a:latin typeface="Verdana"/>
                <a:cs typeface="Verdana"/>
              </a:rPr>
              <a:t> </a:t>
            </a:r>
            <a:r>
              <a:rPr sz="1800" spc="-105" dirty="0">
                <a:latin typeface="Verdana"/>
                <a:cs typeface="Verdana"/>
              </a:rPr>
              <a:t>the</a:t>
            </a:r>
            <a:r>
              <a:rPr sz="1800" spc="-300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art</a:t>
            </a:r>
            <a:endParaRPr sz="1800">
              <a:latin typeface="Verdana"/>
              <a:cs typeface="Verdana"/>
            </a:endParaRPr>
          </a:p>
          <a:p>
            <a:pPr marL="836294" lvl="1" indent="-366395">
              <a:spcBef>
                <a:spcPts val="3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spc="-250" dirty="0">
                <a:latin typeface="Verdana"/>
                <a:cs typeface="Verdana"/>
              </a:rPr>
              <a:t>9.5% </a:t>
            </a:r>
            <a:r>
              <a:rPr sz="1800" spc="-95" dirty="0">
                <a:latin typeface="Verdana"/>
                <a:cs typeface="Verdana"/>
              </a:rPr>
              <a:t>test</a:t>
            </a:r>
            <a:r>
              <a:rPr sz="1800" spc="-345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error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37807" y="2767186"/>
            <a:ext cx="3958869" cy="2413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624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</p:tagLst>
</file>

<file path=ppt/theme/theme1.xml><?xml version="1.0" encoding="utf-8"?>
<a:theme xmlns:a="http://schemas.openxmlformats.org/drawingml/2006/main" name="IFX_Template_2015_4_3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49EAD71-09AD-45FE-960B-73C2865BB125}" vid="{F9D62988-93B5-44F7-ADD7-A6721444E72F}"/>
    </a:ext>
  </a:extLst>
</a:theme>
</file>

<file path=ppt/theme/theme2.xml><?xml version="1.0" encoding="utf-8"?>
<a:theme xmlns:a="http://schemas.openxmlformats.org/drawingml/2006/main" name="Larissa-Design">
  <a:themeElements>
    <a:clrScheme name="IFX Neues Design 2015">
      <a:dk1>
        <a:srgbClr val="000000"/>
      </a:dk1>
      <a:lt1>
        <a:srgbClr val="FFFFFF"/>
      </a:lt1>
      <a:dk2>
        <a:srgbClr val="000000"/>
      </a:dk2>
      <a:lt2>
        <a:srgbClr val="928285"/>
      </a:lt2>
      <a:accent1>
        <a:srgbClr val="E30034"/>
      </a:accent1>
      <a:accent2>
        <a:srgbClr val="E9E6E6"/>
      </a:accent2>
      <a:accent3>
        <a:srgbClr val="9BC3B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5407</Words>
  <Application>Microsoft Office PowerPoint</Application>
  <PresentationFormat>On-screen Show (4:3)</PresentationFormat>
  <Paragraphs>1105</Paragraphs>
  <Slides>121</Slides>
  <Notes>86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33" baseType="lpstr">
      <vt:lpstr>Arial</vt:lpstr>
      <vt:lpstr>Arial Narrow</vt:lpstr>
      <vt:lpstr>Bookman Old Style</vt:lpstr>
      <vt:lpstr>Calibri</vt:lpstr>
      <vt:lpstr>Cambria Math</vt:lpstr>
      <vt:lpstr>Courier New</vt:lpstr>
      <vt:lpstr>Lucida Console</vt:lpstr>
      <vt:lpstr>Symbol</vt:lpstr>
      <vt:lpstr>Tahoma</vt:lpstr>
      <vt:lpstr>Times New Roman</vt:lpstr>
      <vt:lpstr>Verdana</vt:lpstr>
      <vt:lpstr>IFX_Template_2015_4_3</vt:lpstr>
      <vt:lpstr>PowerPoint Presentation</vt:lpstr>
      <vt:lpstr>Training Neural Networks</vt:lpstr>
      <vt:lpstr>PowerPoint Presentation</vt:lpstr>
      <vt:lpstr>Activation Functions</vt:lpstr>
      <vt:lpstr>Activation Functions</vt:lpstr>
      <vt:lpstr>Activation Functions</vt:lpstr>
      <vt:lpstr>Activation Functions</vt:lpstr>
      <vt:lpstr>Activation Functions</vt:lpstr>
      <vt:lpstr>sigmoid  gate</vt:lpstr>
      <vt:lpstr>Activation Functions</vt:lpstr>
      <vt:lpstr>Consider what happens when the input to a neuron (x)  is always positive:</vt:lpstr>
      <vt:lpstr>Consider what happens when the input to a neuron is</vt:lpstr>
      <vt:lpstr>Activation Functions</vt:lpstr>
      <vt:lpstr>Activation Functions</vt:lpstr>
      <vt:lpstr>- Computes f(x) = max(0,x)</vt:lpstr>
      <vt:lpstr>- Computes f(x) = max(0,x)</vt:lpstr>
      <vt:lpstr>PowerPoint Presentation</vt:lpstr>
      <vt:lpstr>active ReLU</vt:lpstr>
      <vt:lpstr>active ReLU</vt:lpstr>
      <vt:lpstr>Activation Functions</vt:lpstr>
      <vt:lpstr>Activation Functions</vt:lpstr>
      <vt:lpstr>Activation Functions</vt:lpstr>
      <vt:lpstr>Maxout “Neuron”</vt:lpstr>
      <vt:lpstr>TLDR: In practice:</vt:lpstr>
      <vt:lpstr>PowerPoint Presentation</vt:lpstr>
      <vt:lpstr>Data Preprocessing</vt:lpstr>
      <vt:lpstr>Step 1: Preprocess the data</vt:lpstr>
      <vt:lpstr>Remember: Consider what happens when the input to a</vt:lpstr>
      <vt:lpstr>Step 1: Preprocess the data</vt:lpstr>
      <vt:lpstr>Step 1: Preprocess the data</vt:lpstr>
      <vt:lpstr>TLDR: In practice for Images: center only</vt:lpstr>
      <vt:lpstr>PowerPoint Presentation</vt:lpstr>
      <vt:lpstr>Weight Initialization</vt:lpstr>
      <vt:lpstr>- Q: what happens when W=0 init is used?</vt:lpstr>
      <vt:lpstr>- First idea: Small random numbers (gaussian with zero mean and 1e-2 standard deviation)</vt:lpstr>
      <vt:lpstr>PowerPoint Presentation</vt:lpstr>
      <vt:lpstr>Lets look at  some  activation  statistics</vt:lpstr>
      <vt:lpstr>PowerPoint Presentation</vt:lpstr>
      <vt:lpstr>All activations  become zero!</vt:lpstr>
      <vt:lpstr>Almost all neurons  completely  saturated, either -1 and 1. Gradients  will be all zero.</vt:lpstr>
      <vt:lpstr>“Xavier initialization”  [Glorot et al., 2010]</vt:lpstr>
      <vt:lpstr>but when using the ReLU  nonlinearity it breaks.</vt:lpstr>
      <vt:lpstr>He et al., 2015  (note additional /2)</vt:lpstr>
      <vt:lpstr>He et al., 2015  (note additional /2)</vt:lpstr>
      <vt:lpstr>Proper initialization is an active area of research…</vt:lpstr>
      <vt:lpstr>PowerPoint Presentation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PowerPoint Presentation</vt:lpstr>
      <vt:lpstr>Babysitting the Learning Process</vt:lpstr>
      <vt:lpstr>Step 1: Preprocess the data</vt:lpstr>
      <vt:lpstr>Step 2: Choose the architecture: say we start with one hidden layer of 50 neurons:</vt:lpstr>
      <vt:lpstr>Double check that the loss is reasonable:</vt:lpstr>
      <vt:lpstr>Double check that the loss is reasonable:</vt:lpstr>
      <vt:lpstr>PowerPoint Presentation</vt:lpstr>
      <vt:lpstr>PowerPoint Presentation</vt:lpstr>
      <vt:lpstr>PowerPoint Presentation</vt:lpstr>
      <vt:lpstr>Lets try to train now…</vt:lpstr>
      <vt:lpstr>Lets try to train now…</vt:lpstr>
      <vt:lpstr>Lets try to train now…</vt:lpstr>
      <vt:lpstr>Lets try to train now…</vt:lpstr>
      <vt:lpstr>PowerPoint Presentation</vt:lpstr>
      <vt:lpstr>Lets try to train now…</vt:lpstr>
      <vt:lpstr>Monitor and visualize the loss curve</vt:lpstr>
      <vt:lpstr>PowerPoint Presentation</vt:lpstr>
      <vt:lpstr>Bad initialization  a prime suspect</vt:lpstr>
      <vt:lpstr>Monitor and visualize the accuracy:</vt:lpstr>
      <vt:lpstr>Track the ratio of weight updates / weight magnitudes:</vt:lpstr>
      <vt:lpstr>PowerPoint Presentation</vt:lpstr>
      <vt:lpstr>Hyperparameter Optimization</vt:lpstr>
      <vt:lpstr>Cross-validation strategy</vt:lpstr>
      <vt:lpstr>For example: run coarse search for 5 epochs note it’s best to optimize</vt:lpstr>
      <vt:lpstr>Now run finer search...</vt:lpstr>
      <vt:lpstr>Now run finer search...</vt:lpstr>
      <vt:lpstr>Random Search for</vt:lpstr>
      <vt:lpstr>Bayesian Hyperparameters Optimization</vt:lpstr>
      <vt:lpstr>Bayesian Hyperparameters Optimization</vt:lpstr>
      <vt:lpstr>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Prior</vt:lpstr>
      <vt:lpstr>Kernel Hyperparameters</vt:lpstr>
      <vt:lpstr>Considerations for Bayes Opt</vt:lpstr>
      <vt:lpstr>Logistic Regression - MNIST</vt:lpstr>
      <vt:lpstr>CIFAR-10</vt:lpstr>
      <vt:lpstr>GP Bayesian Optimization - Pros and Cons</vt:lpstr>
      <vt:lpstr>Hyperparameters to play with: - network architecture</vt:lpstr>
      <vt:lpstr>Cross-validation  “command center”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2004-03-02T21:24:15Z</cp:lastPrinted>
  <dcterms:created xsi:type="dcterms:W3CDTF">2018-11-18T15:38:30Z</dcterms:created>
  <dcterms:modified xsi:type="dcterms:W3CDTF">2018-11-22T22:06:08Z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Version">
    <vt:lpwstr>v.02.00.01-2016-05-01</vt:lpwstr>
  </property>
  <property fmtid="{D5CDD505-2E9C-101B-9397-08002B2CF9AE}" pid="3" name="TemplateCompany">
    <vt:lpwstr>IFX</vt:lpwstr>
  </property>
  <property fmtid="{D5CDD505-2E9C-101B-9397-08002B2CF9AE}" pid="4" name="ConfidentialityMarking">
    <vt:lpwstr>restricted</vt:lpwstr>
  </property>
  <property fmtid="{D5CDD505-2E9C-101B-9397-08002B2CF9AE}" pid="5" name="AdditionalMarking">
    <vt:lpwstr/>
  </property>
  <property fmtid="{D5CDD505-2E9C-101B-9397-08002B2CF9AE}" pid="6" name="Owner">
    <vt:lpwstr/>
  </property>
  <property fmtid="{D5CDD505-2E9C-101B-9397-08002B2CF9AE}" pid="7" name="DocumentID">
    <vt:lpwstr/>
  </property>
  <property fmtid="{D5CDD505-2E9C-101B-9397-08002B2CF9AE}" pid="8" name="DocumentVersion">
    <vt:lpwstr/>
  </property>
  <property fmtid="{D5CDD505-2E9C-101B-9397-08002B2CF9AE}" pid="9" name="Proprietary">
    <vt:lpwstr/>
  </property>
</Properties>
</file>